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6" r:id="rId2"/>
    <p:sldId id="387" r:id="rId3"/>
    <p:sldId id="379" r:id="rId4"/>
    <p:sldId id="388" r:id="rId5"/>
    <p:sldId id="390" r:id="rId6"/>
    <p:sldId id="396" r:id="rId7"/>
    <p:sldId id="393" r:id="rId8"/>
    <p:sldId id="377" r:id="rId9"/>
    <p:sldId id="378" r:id="rId10"/>
    <p:sldId id="370" r:id="rId11"/>
    <p:sldId id="470" r:id="rId12"/>
    <p:sldId id="398" r:id="rId13"/>
    <p:sldId id="399" r:id="rId14"/>
    <p:sldId id="400" r:id="rId15"/>
    <p:sldId id="407" r:id="rId16"/>
    <p:sldId id="409" r:id="rId17"/>
    <p:sldId id="418" r:id="rId18"/>
    <p:sldId id="406" r:id="rId19"/>
    <p:sldId id="382" r:id="rId20"/>
    <p:sldId id="405" r:id="rId21"/>
    <p:sldId id="402" r:id="rId22"/>
    <p:sldId id="410" r:id="rId23"/>
    <p:sldId id="408" r:id="rId24"/>
    <p:sldId id="411" r:id="rId25"/>
    <p:sldId id="468" r:id="rId26"/>
    <p:sldId id="412" r:id="rId27"/>
    <p:sldId id="413" r:id="rId28"/>
    <p:sldId id="469" r:id="rId29"/>
    <p:sldId id="414" r:id="rId30"/>
    <p:sldId id="415" r:id="rId31"/>
    <p:sldId id="404" r:id="rId32"/>
    <p:sldId id="420" r:id="rId33"/>
    <p:sldId id="421" r:id="rId34"/>
    <p:sldId id="425" r:id="rId35"/>
    <p:sldId id="426" r:id="rId36"/>
    <p:sldId id="423" r:id="rId37"/>
    <p:sldId id="427" r:id="rId38"/>
    <p:sldId id="428" r:id="rId39"/>
    <p:sldId id="429" r:id="rId40"/>
    <p:sldId id="430" r:id="rId41"/>
    <p:sldId id="433" r:id="rId42"/>
    <p:sldId id="386" r:id="rId43"/>
    <p:sldId id="440" r:id="rId44"/>
    <p:sldId id="442" r:id="rId45"/>
    <p:sldId id="437" r:id="rId46"/>
    <p:sldId id="438" r:id="rId47"/>
    <p:sldId id="439" r:id="rId48"/>
    <p:sldId id="443" r:id="rId49"/>
    <p:sldId id="444" r:id="rId50"/>
    <p:sldId id="449" r:id="rId51"/>
    <p:sldId id="445" r:id="rId52"/>
    <p:sldId id="446" r:id="rId53"/>
    <p:sldId id="450" r:id="rId54"/>
    <p:sldId id="462" r:id="rId55"/>
    <p:sldId id="451" r:id="rId56"/>
    <p:sldId id="453" r:id="rId57"/>
    <p:sldId id="454" r:id="rId58"/>
    <p:sldId id="455" r:id="rId59"/>
    <p:sldId id="456" r:id="rId60"/>
    <p:sldId id="452" r:id="rId61"/>
    <p:sldId id="457" r:id="rId62"/>
    <p:sldId id="458" r:id="rId63"/>
    <p:sldId id="459" r:id="rId64"/>
    <p:sldId id="460" r:id="rId65"/>
    <p:sldId id="461" r:id="rId66"/>
    <p:sldId id="466" r:id="rId67"/>
    <p:sldId id="465" r:id="rId68"/>
    <p:sldId id="283"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602" autoAdjust="0"/>
  </p:normalViewPr>
  <p:slideViewPr>
    <p:cSldViewPr snapToGrid="0">
      <p:cViewPr varScale="1">
        <p:scale>
          <a:sx n="70" d="100"/>
          <a:sy n="70" d="100"/>
        </p:scale>
        <p:origin x="1166" y="5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B2F35-CE2D-4204-89AE-2ACA34164959}" type="datetimeFigureOut">
              <a:rPr lang="zh-CN" altLang="en-US" smtClean="0"/>
              <a:t>2021/10/19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F86C-EBE4-4024-BC66-29F98216CB48}" type="slidenum">
              <a:rPr lang="zh-CN" altLang="en-US" smtClean="0"/>
              <a:t>‹#›</a:t>
            </a:fld>
            <a:endParaRPr lang="zh-CN" altLang="en-US"/>
          </a:p>
        </p:txBody>
      </p:sp>
    </p:spTree>
    <p:extLst>
      <p:ext uri="{BB962C8B-B14F-4D97-AF65-F5344CB8AC3E}">
        <p14:creationId xmlns:p14="http://schemas.microsoft.com/office/powerpoint/2010/main" val="15438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a:t>
            </a:fld>
            <a:endParaRPr lang="zh-CN" altLang="en-US"/>
          </a:p>
        </p:txBody>
      </p:sp>
    </p:spTree>
    <p:extLst>
      <p:ext uri="{BB962C8B-B14F-4D97-AF65-F5344CB8AC3E}">
        <p14:creationId xmlns:p14="http://schemas.microsoft.com/office/powerpoint/2010/main" val="328982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没有落后有监督方法</a:t>
            </a:r>
            <a:r>
              <a:rPr lang="en-US" altLang="zh-CN" dirty="0"/>
              <a:t>CARE</a:t>
            </a:r>
            <a:r>
              <a:rPr lang="zh-CN" altLang="en-US" dirty="0"/>
              <a:t>太多</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20</a:t>
            </a:fld>
            <a:endParaRPr lang="zh-CN" altLang="en-US"/>
          </a:p>
        </p:txBody>
      </p:sp>
    </p:spTree>
    <p:extLst>
      <p:ext uri="{BB962C8B-B14F-4D97-AF65-F5344CB8AC3E}">
        <p14:creationId xmlns:p14="http://schemas.microsoft.com/office/powerpoint/2010/main" val="354792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噪声模型基于的假设：能够从配对数据中被测量或者从噪声数据中引导</a:t>
            </a:r>
            <a:endParaRPr lang="en-US" altLang="zh-CN" dirty="0"/>
          </a:p>
          <a:p>
            <a:r>
              <a:rPr lang="zh-CN" altLang="en-US" b="0" i="0" dirty="0">
                <a:solidFill>
                  <a:srgbClr val="666666"/>
                </a:solidFill>
                <a:effectLst/>
                <a:latin typeface="-apple-system"/>
              </a:rPr>
              <a:t>假设每个像素的噪声遵循正常分布，其方差为 </a:t>
            </a:r>
            <a:r>
              <a:rPr lang="en-US" altLang="zh-CN" b="0" i="0" dirty="0">
                <a:solidFill>
                  <a:srgbClr val="666666"/>
                </a:solidFill>
                <a:effectLst/>
                <a:latin typeface="-apple-system"/>
              </a:rPr>
              <a:t>s </a:t>
            </a:r>
            <a:r>
              <a:rPr lang="zh-CN" altLang="en-US" b="0" i="0" dirty="0">
                <a:solidFill>
                  <a:srgbClr val="666666"/>
                </a:solidFill>
                <a:effectLst/>
                <a:latin typeface="-apple-system"/>
              </a:rPr>
              <a:t>的线性函数</a:t>
            </a:r>
            <a:endParaRPr lang="en-US" altLang="zh-CN" b="0" i="0" dirty="0">
              <a:solidFill>
                <a:srgbClr val="666666"/>
              </a:solidFill>
              <a:effectLst/>
              <a:latin typeface="-apple-system"/>
            </a:endParaRPr>
          </a:p>
          <a:p>
            <a:r>
              <a:rPr lang="en-US" altLang="zh-CN" dirty="0"/>
              <a:t>vanilla VAEs </a:t>
            </a:r>
            <a:r>
              <a:rPr lang="zh-CN" altLang="en-US" dirty="0"/>
              <a:t>网络与</a:t>
            </a:r>
            <a:r>
              <a:rPr lang="en-US" altLang="zh-CN" dirty="0"/>
              <a:t>DIVNOISING</a:t>
            </a:r>
            <a:r>
              <a:rPr lang="zh-CN" altLang="en-US" dirty="0"/>
              <a:t>一样</a:t>
            </a:r>
            <a:r>
              <a:rPr lang="en-US" altLang="zh-CN" dirty="0"/>
              <a:t>, </a:t>
            </a:r>
            <a:r>
              <a:rPr lang="zh-CN" altLang="en-US" dirty="0"/>
              <a:t>但是是预测每个点的像素的均值和方差，对噪声不限制方差与像素线性关系</a:t>
            </a:r>
            <a:endParaRPr lang="en-US" altLang="zh-CN" dirty="0"/>
          </a:p>
          <a:p>
            <a:r>
              <a:rPr lang="zh-CN" altLang="en-US" dirty="0"/>
              <a:t>对于不清楚先验噪声模型的模型，采用</a:t>
            </a:r>
            <a:r>
              <a:rPr lang="en-US" altLang="zh-CN" dirty="0"/>
              <a:t>GMM</a:t>
            </a:r>
            <a:r>
              <a:rPr lang="zh-CN" altLang="en-US" dirty="0"/>
              <a:t>模型，从配对图像中学习，</a:t>
            </a:r>
            <a:endParaRPr lang="en-US" altLang="zh-CN" dirty="0"/>
          </a:p>
          <a:p>
            <a:r>
              <a:rPr lang="zh-CN" altLang="en-US" dirty="0"/>
              <a:t>对于没有配对噪声数据的模型，采用</a:t>
            </a:r>
            <a:r>
              <a:rPr lang="zh-CN" altLang="en-US" b="0" i="0" dirty="0">
                <a:solidFill>
                  <a:srgbClr val="666666"/>
                </a:solidFill>
                <a:effectLst/>
                <a:latin typeface="-apple-system"/>
              </a:rPr>
              <a:t>可用的清洁地理图像和对训练数据的所有嘈杂观察来学习基于</a:t>
            </a:r>
            <a:r>
              <a:rPr lang="en-US" altLang="zh-CN" b="0" i="0" dirty="0">
                <a:solidFill>
                  <a:srgbClr val="666666"/>
                </a:solidFill>
                <a:effectLst/>
                <a:latin typeface="-apple-system"/>
              </a:rPr>
              <a:t>GMM</a:t>
            </a:r>
            <a:r>
              <a:rPr lang="zh-CN" altLang="en-US" b="0" i="0" dirty="0">
                <a:solidFill>
                  <a:srgbClr val="666666"/>
                </a:solidFill>
                <a:effectLst/>
                <a:latin typeface="-apple-system"/>
              </a:rPr>
              <a:t>的噪声模型，</a:t>
            </a:r>
            <a:r>
              <a:rPr lang="en-US" altLang="zh-CN" b="0" i="0" dirty="0">
                <a:solidFill>
                  <a:srgbClr val="666666"/>
                </a:solidFill>
                <a:effectLst/>
                <a:latin typeface="-apple-system"/>
              </a:rPr>
              <a:t>GMM</a:t>
            </a:r>
            <a:r>
              <a:rPr lang="zh-CN" altLang="en-US" b="0" i="0" dirty="0">
                <a:solidFill>
                  <a:srgbClr val="666666"/>
                </a:solidFill>
                <a:effectLst/>
                <a:latin typeface="-apple-system"/>
              </a:rPr>
              <a:t>使用</a:t>
            </a:r>
            <a:r>
              <a:rPr lang="en-US" altLang="zh-CN" b="0" i="0" dirty="0">
                <a:solidFill>
                  <a:srgbClr val="666666"/>
                </a:solidFill>
                <a:effectLst/>
                <a:latin typeface="-apple-system"/>
              </a:rPr>
              <a:t>3</a:t>
            </a:r>
            <a:r>
              <a:rPr lang="zh-CN" altLang="en-US" b="0" i="0" dirty="0">
                <a:solidFill>
                  <a:srgbClr val="666666"/>
                </a:solidFill>
                <a:effectLst/>
                <a:latin typeface="-apple-system"/>
              </a:rPr>
              <a:t>个高斯，两个系数。</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21</a:t>
            </a:fld>
            <a:endParaRPr lang="zh-CN" altLang="en-US"/>
          </a:p>
        </p:txBody>
      </p:sp>
    </p:spTree>
    <p:extLst>
      <p:ext uri="{BB962C8B-B14F-4D97-AF65-F5344CB8AC3E}">
        <p14:creationId xmlns:p14="http://schemas.microsoft.com/office/powerpoint/2010/main" val="900601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包含</a:t>
            </a:r>
            <a:r>
              <a:rPr lang="en-US" altLang="zh-CN" dirty="0"/>
              <a:t>GMM</a:t>
            </a:r>
            <a:r>
              <a:rPr lang="zh-CN" altLang="en-US" dirty="0"/>
              <a:t>模型的生成</a:t>
            </a:r>
            <a:endParaRPr lang="en-US" altLang="zh-CN" dirty="0"/>
          </a:p>
          <a:p>
            <a:r>
              <a:rPr lang="zh-CN" altLang="en-US" dirty="0"/>
              <a:t>使用</a:t>
            </a:r>
            <a:r>
              <a:rPr lang="en-US" altLang="zh-CN" dirty="0"/>
              <a:t>1000</a:t>
            </a:r>
            <a:r>
              <a:rPr lang="zh-CN" altLang="en-US" dirty="0"/>
              <a:t>张图平均，时间少于</a:t>
            </a:r>
            <a:r>
              <a:rPr lang="en-US" altLang="zh-CN" dirty="0"/>
              <a:t>7</a:t>
            </a:r>
            <a:r>
              <a:rPr lang="zh-CN" altLang="en-US" dirty="0"/>
              <a:t>秒</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22</a:t>
            </a:fld>
            <a:endParaRPr lang="zh-CN" altLang="en-US"/>
          </a:p>
        </p:txBody>
      </p:sp>
    </p:spTree>
    <p:extLst>
      <p:ext uri="{BB962C8B-B14F-4D97-AF65-F5344CB8AC3E}">
        <p14:creationId xmlns:p14="http://schemas.microsoft.com/office/powerpoint/2010/main" val="551249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a:t>
            </a:r>
            <a:r>
              <a:rPr lang="en-US" altLang="zh-CN" dirty="0"/>
              <a:t>1000</a:t>
            </a:r>
            <a:r>
              <a:rPr lang="zh-CN" altLang="en-US" dirty="0"/>
              <a:t>张图</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23</a:t>
            </a:fld>
            <a:endParaRPr lang="zh-CN" altLang="en-US"/>
          </a:p>
        </p:txBody>
      </p:sp>
    </p:spTree>
    <p:extLst>
      <p:ext uri="{BB962C8B-B14F-4D97-AF65-F5344CB8AC3E}">
        <p14:creationId xmlns:p14="http://schemas.microsoft.com/office/powerpoint/2010/main" val="480946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Beta=1</a:t>
            </a:r>
            <a:r>
              <a:rPr lang="zh-CN" altLang="en-US" dirty="0"/>
              <a:t>结果最好，越大，结果会更多样性，但是效果更差，采样越多效果越好，</a:t>
            </a:r>
            <a:endParaRPr lang="en-US" altLang="zh-CN" dirty="0"/>
          </a:p>
          <a:p>
            <a:r>
              <a:rPr lang="en-US" altLang="zh-CN" dirty="0" err="1"/>
              <a:t>Stdpsnr</a:t>
            </a:r>
            <a:r>
              <a:rPr lang="zh-CN" altLang="en-US" dirty="0"/>
              <a:t>是通过计算一系列的采样结果的</a:t>
            </a:r>
            <a:r>
              <a:rPr lang="en-US" altLang="zh-CN" dirty="0" err="1"/>
              <a:t>psnr</a:t>
            </a:r>
            <a:r>
              <a:rPr lang="zh-CN" altLang="en-US" dirty="0"/>
              <a:t>的向量的方差来计算的。</a:t>
            </a:r>
            <a:endParaRPr lang="en-US" altLang="zh-CN" dirty="0"/>
          </a:p>
          <a:p>
            <a:r>
              <a:rPr lang="en-US" altLang="zh-CN" dirty="0"/>
              <a:t>Beta</a:t>
            </a:r>
            <a:r>
              <a:rPr lang="zh-CN" altLang="en-US" dirty="0"/>
              <a:t>越大多样性越好。</a:t>
            </a:r>
            <a:endParaRPr lang="en-US" altLang="zh-CN" dirty="0"/>
          </a:p>
          <a:p>
            <a:r>
              <a:rPr lang="zh-CN" altLang="en-US" dirty="0"/>
              <a:t>噪声强度越大，生成的图会越多样，多样性越好，</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24</a:t>
            </a:fld>
            <a:endParaRPr lang="zh-CN" altLang="en-US"/>
          </a:p>
        </p:txBody>
      </p:sp>
    </p:spTree>
    <p:extLst>
      <p:ext uri="{BB962C8B-B14F-4D97-AF65-F5344CB8AC3E}">
        <p14:creationId xmlns:p14="http://schemas.microsoft.com/office/powerpoint/2010/main" val="283640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Beta &gt;1</a:t>
            </a:r>
            <a:r>
              <a:rPr lang="zh-CN" altLang="en-US" dirty="0"/>
              <a:t>越大，图像生成的多样性会越大，也会越光滑，</a:t>
            </a:r>
            <a:r>
              <a:rPr lang="en-US" altLang="zh-CN" dirty="0"/>
              <a:t>&lt;1</a:t>
            </a:r>
            <a:r>
              <a:rPr lang="zh-CN" altLang="en-US" dirty="0"/>
              <a:t>越小，主要是在去除噪声。</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25</a:t>
            </a:fld>
            <a:endParaRPr lang="zh-CN" altLang="en-US"/>
          </a:p>
        </p:txBody>
      </p:sp>
    </p:spTree>
    <p:extLst>
      <p:ext uri="{BB962C8B-B14F-4D97-AF65-F5344CB8AC3E}">
        <p14:creationId xmlns:p14="http://schemas.microsoft.com/office/powerpoint/2010/main" val="53931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MMSE</a:t>
            </a:r>
            <a:r>
              <a:rPr lang="zh-CN" altLang="en-US" dirty="0"/>
              <a:t>使用平均</a:t>
            </a:r>
            <a:r>
              <a:rPr lang="en-US" altLang="zh-CN" dirty="0"/>
              <a:t>10k</a:t>
            </a:r>
            <a:r>
              <a:rPr lang="zh-CN" altLang="en-US" dirty="0"/>
              <a:t>的结果</a:t>
            </a:r>
            <a:endParaRPr lang="en-US" altLang="zh-CN" dirty="0"/>
          </a:p>
          <a:p>
            <a:r>
              <a:rPr lang="en-US" altLang="zh-CN" dirty="0"/>
              <a:t>Map</a:t>
            </a:r>
            <a:r>
              <a:rPr lang="zh-CN" altLang="en-US" dirty="0"/>
              <a:t>使用平均移位算法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26</a:t>
            </a:fld>
            <a:endParaRPr lang="zh-CN" altLang="en-US"/>
          </a:p>
        </p:txBody>
      </p:sp>
    </p:spTree>
    <p:extLst>
      <p:ext uri="{BB962C8B-B14F-4D97-AF65-F5344CB8AC3E}">
        <p14:creationId xmlns:p14="http://schemas.microsoft.com/office/powerpoint/2010/main" val="63977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High SNR (GT)</a:t>
            </a:r>
          </a:p>
          <a:p>
            <a:r>
              <a:rPr lang="en-US" altLang="zh-CN" dirty="0"/>
              <a:t>Fusion </a:t>
            </a:r>
            <a:r>
              <a:rPr lang="zh-CN" altLang="en-US" dirty="0"/>
              <a:t>两种分割方法融合，一个是</a:t>
            </a:r>
            <a:r>
              <a:rPr lang="en-US" altLang="zh-CN" dirty="0"/>
              <a:t>2018</a:t>
            </a:r>
            <a:r>
              <a:rPr lang="zh-CN" altLang="en-US" dirty="0"/>
              <a:t>的一篇论文的分割方法，一个是在平均值上用阈值分割的方法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27</a:t>
            </a:fld>
            <a:endParaRPr lang="zh-CN" altLang="en-US"/>
          </a:p>
        </p:txBody>
      </p:sp>
    </p:spTree>
    <p:extLst>
      <p:ext uri="{BB962C8B-B14F-4D97-AF65-F5344CB8AC3E}">
        <p14:creationId xmlns:p14="http://schemas.microsoft.com/office/powerpoint/2010/main" val="407594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分割的方法的指标</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28</a:t>
            </a:fld>
            <a:endParaRPr lang="zh-CN" altLang="en-US"/>
          </a:p>
        </p:txBody>
      </p:sp>
    </p:spTree>
    <p:extLst>
      <p:ext uri="{BB962C8B-B14F-4D97-AF65-F5344CB8AC3E}">
        <p14:creationId xmlns:p14="http://schemas.microsoft.com/office/powerpoint/2010/main" val="151690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在整个数据集上训练</a:t>
            </a:r>
            <a:r>
              <a:rPr lang="en-US" altLang="zh-CN" dirty="0"/>
              <a:t>all</a:t>
            </a:r>
            <a:r>
              <a:rPr lang="zh-CN" altLang="en-US" dirty="0"/>
              <a:t>，在单个图上训练</a:t>
            </a:r>
            <a:r>
              <a:rPr lang="en-US" altLang="zh-CN" dirty="0"/>
              <a:t>1</a:t>
            </a:r>
          </a:p>
          <a:p>
            <a:r>
              <a:rPr lang="zh-CN" altLang="en-US" dirty="0"/>
              <a:t>需要的显存更小，时间更短</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29</a:t>
            </a:fld>
            <a:endParaRPr lang="zh-CN" altLang="en-US"/>
          </a:p>
        </p:txBody>
      </p:sp>
    </p:spTree>
    <p:extLst>
      <p:ext uri="{BB962C8B-B14F-4D97-AF65-F5344CB8AC3E}">
        <p14:creationId xmlns:p14="http://schemas.microsoft.com/office/powerpoint/2010/main" val="330200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生成模型的难题就是判断生成分布与真实分布的相似度，因为我们只知道两者的采样结果，不知道它们的分布表达式。</a:t>
            </a:r>
          </a:p>
          <a:p>
            <a:pPr algn="l"/>
            <a:r>
              <a:rPr lang="zh-CN" altLang="en-US" b="0" i="0" dirty="0">
                <a:solidFill>
                  <a:srgbClr val="121212"/>
                </a:solidFill>
                <a:effectLst/>
                <a:latin typeface="-apple-system"/>
              </a:rPr>
              <a:t>那现在假设服从标准的正态分布，那么我就可以从中采样得到若干个 </a:t>
            </a:r>
            <a:r>
              <a:rPr lang="en-US" altLang="zh-CN" b="0" i="0" dirty="0">
                <a:solidFill>
                  <a:srgbClr val="121212"/>
                </a:solidFill>
                <a:effectLst/>
                <a:latin typeface="-apple-system"/>
              </a:rPr>
              <a:t>Z1,Z2,…,Zn</a:t>
            </a:r>
            <a:r>
              <a:rPr lang="zh-CN" altLang="en-US" b="0" i="0" dirty="0">
                <a:solidFill>
                  <a:srgbClr val="121212"/>
                </a:solidFill>
                <a:effectLst/>
                <a:latin typeface="-apple-system"/>
              </a:rPr>
              <a:t>，然后对它做变换得到 </a:t>
            </a:r>
            <a:r>
              <a:rPr lang="en-US" altLang="zh-CN" b="0" i="0" dirty="0">
                <a:solidFill>
                  <a:srgbClr val="121212"/>
                </a:solidFill>
                <a:effectLst/>
                <a:latin typeface="-apple-system"/>
              </a:rPr>
              <a:t>X̂1=g(Z1),X̂2=g(Z2),…,</a:t>
            </a:r>
            <a:r>
              <a:rPr lang="en-US" altLang="zh-CN" b="0" i="0" dirty="0" err="1">
                <a:solidFill>
                  <a:srgbClr val="121212"/>
                </a:solidFill>
                <a:effectLst/>
                <a:latin typeface="-apple-system"/>
              </a:rPr>
              <a:t>X̂n</a:t>
            </a:r>
            <a:r>
              <a:rPr lang="en-US" altLang="zh-CN" b="0" i="0" dirty="0">
                <a:solidFill>
                  <a:srgbClr val="121212"/>
                </a:solidFill>
                <a:effectLst/>
                <a:latin typeface="-apple-system"/>
              </a:rPr>
              <a:t>=g(Zn)</a:t>
            </a:r>
            <a:r>
              <a:rPr lang="zh-CN" altLang="en-US" b="0" i="0" dirty="0">
                <a:solidFill>
                  <a:srgbClr val="121212"/>
                </a:solidFill>
                <a:effectLst/>
                <a:latin typeface="-apple-system"/>
              </a:rPr>
              <a:t>，</a:t>
            </a:r>
            <a:r>
              <a:rPr lang="zh-CN" altLang="en-US" b="1" i="0" dirty="0">
                <a:solidFill>
                  <a:srgbClr val="121212"/>
                </a:solidFill>
                <a:effectLst/>
                <a:latin typeface="-apple-system"/>
              </a:rPr>
              <a:t>我们怎么判断这个通过 </a:t>
            </a:r>
            <a:r>
              <a:rPr lang="en-US" altLang="zh-CN" b="1" i="0" dirty="0">
                <a:solidFill>
                  <a:srgbClr val="121212"/>
                </a:solidFill>
                <a:effectLst/>
                <a:latin typeface="-apple-system"/>
              </a:rPr>
              <a:t>f </a:t>
            </a:r>
            <a:r>
              <a:rPr lang="zh-CN" altLang="en-US" b="1" i="0" dirty="0">
                <a:solidFill>
                  <a:srgbClr val="121212"/>
                </a:solidFill>
                <a:effectLst/>
                <a:latin typeface="-apple-system"/>
              </a:rPr>
              <a:t>构造出来的数据集，它的分布跟我们目标的数据集分布是不是一样的呢？</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有读者说不是有 </a:t>
            </a:r>
            <a:r>
              <a:rPr lang="en-US" altLang="zh-CN" b="0" i="0" dirty="0">
                <a:solidFill>
                  <a:srgbClr val="121212"/>
                </a:solidFill>
                <a:effectLst/>
                <a:latin typeface="-apple-system"/>
              </a:rPr>
              <a:t>KL </a:t>
            </a:r>
            <a:r>
              <a:rPr lang="zh-CN" altLang="en-US" b="0" i="0" dirty="0">
                <a:solidFill>
                  <a:srgbClr val="121212"/>
                </a:solidFill>
                <a:effectLst/>
                <a:latin typeface="-apple-system"/>
              </a:rPr>
              <a:t>散度吗？当然不行，因为 </a:t>
            </a:r>
            <a:r>
              <a:rPr lang="en-US" altLang="zh-CN" b="0" i="0" dirty="0">
                <a:solidFill>
                  <a:srgbClr val="121212"/>
                </a:solidFill>
                <a:effectLst/>
                <a:latin typeface="-apple-system"/>
              </a:rPr>
              <a:t>KL </a:t>
            </a:r>
            <a:r>
              <a:rPr lang="zh-CN" altLang="en-US" b="0" i="0" dirty="0">
                <a:solidFill>
                  <a:srgbClr val="121212"/>
                </a:solidFill>
                <a:effectLst/>
                <a:latin typeface="-apple-system"/>
              </a:rPr>
              <a:t>散度是根据两个概率分布的表达式来算它们的相似度的，然而目前我们并不知道它们的概率分布的表达式。</a:t>
            </a:r>
          </a:p>
          <a:p>
            <a:pPr algn="l"/>
            <a:r>
              <a:rPr lang="zh-CN" altLang="en-US" b="0" i="0" dirty="0">
                <a:solidFill>
                  <a:srgbClr val="121212"/>
                </a:solidFill>
                <a:effectLst/>
                <a:latin typeface="-apple-system"/>
              </a:rPr>
              <a:t>我们只有一批从构造的分布采样而来的数据 </a:t>
            </a:r>
            <a:r>
              <a:rPr lang="en-US" altLang="zh-CN" b="0" i="0" dirty="0">
                <a:solidFill>
                  <a:srgbClr val="121212"/>
                </a:solidFill>
                <a:effectLst/>
                <a:latin typeface="-apple-system"/>
              </a:rPr>
              <a:t>{X̂1,X̂2,…,</a:t>
            </a:r>
            <a:r>
              <a:rPr lang="en-US" altLang="zh-CN" b="0" i="0" dirty="0" err="1">
                <a:solidFill>
                  <a:srgbClr val="121212"/>
                </a:solidFill>
                <a:effectLst/>
                <a:latin typeface="-apple-system"/>
              </a:rPr>
              <a:t>X̂n</a:t>
            </a:r>
            <a:r>
              <a:rPr lang="en-US" altLang="zh-CN" b="0" i="0" dirty="0">
                <a:solidFill>
                  <a:srgbClr val="121212"/>
                </a:solidFill>
                <a:effectLst/>
                <a:latin typeface="-apple-system"/>
              </a:rPr>
              <a:t>}</a:t>
            </a:r>
            <a:r>
              <a:rPr lang="zh-CN" altLang="en-US" b="0" i="0" dirty="0">
                <a:solidFill>
                  <a:srgbClr val="121212"/>
                </a:solidFill>
                <a:effectLst/>
                <a:latin typeface="-apple-system"/>
              </a:rPr>
              <a:t>，还有一批从真实的分布采样而来的数据 </a:t>
            </a:r>
            <a:r>
              <a:rPr lang="en-US" altLang="zh-CN" b="0" i="0" dirty="0">
                <a:solidFill>
                  <a:srgbClr val="121212"/>
                </a:solidFill>
                <a:effectLst/>
                <a:latin typeface="-apple-system"/>
              </a:rPr>
              <a:t>{X1,X2,…,</a:t>
            </a:r>
            <a:r>
              <a:rPr lang="en-US" altLang="zh-CN" b="0" i="0" dirty="0" err="1">
                <a:solidFill>
                  <a:srgbClr val="121212"/>
                </a:solidFill>
                <a:effectLst/>
                <a:latin typeface="-apple-system"/>
              </a:rPr>
              <a:t>Xn</a:t>
            </a:r>
            <a:r>
              <a:rPr lang="en-US" altLang="zh-CN" b="0" i="0" dirty="0">
                <a:solidFill>
                  <a:srgbClr val="121212"/>
                </a:solidFill>
                <a:effectLst/>
                <a:latin typeface="-apple-system"/>
              </a:rPr>
              <a:t>}</a:t>
            </a:r>
            <a:r>
              <a:rPr lang="zh-CN" altLang="en-US" b="0" i="0" dirty="0">
                <a:solidFill>
                  <a:srgbClr val="121212"/>
                </a:solidFill>
                <a:effectLst/>
                <a:latin typeface="-apple-system"/>
              </a:rPr>
              <a:t>（也就是我们希望生成的训练集）。我们只有样本本身，没有分布表达式，当然也就没有方法算 </a:t>
            </a:r>
            <a:r>
              <a:rPr lang="en-US" altLang="zh-CN" b="0" i="0" dirty="0">
                <a:solidFill>
                  <a:srgbClr val="121212"/>
                </a:solidFill>
                <a:effectLst/>
                <a:latin typeface="-apple-system"/>
              </a:rPr>
              <a:t>KL </a:t>
            </a:r>
            <a:r>
              <a:rPr lang="zh-CN" altLang="en-US" b="0" i="0" dirty="0">
                <a:solidFill>
                  <a:srgbClr val="121212"/>
                </a:solidFill>
                <a:effectLst/>
                <a:latin typeface="-apple-system"/>
              </a:rPr>
              <a:t>散度。</a:t>
            </a:r>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a:t>
            </a:fld>
            <a:endParaRPr lang="zh-CN" altLang="en-US"/>
          </a:p>
        </p:txBody>
      </p:sp>
    </p:spTree>
    <p:extLst>
      <p:ext uri="{BB962C8B-B14F-4D97-AF65-F5344CB8AC3E}">
        <p14:creationId xmlns:p14="http://schemas.microsoft.com/office/powerpoint/2010/main" val="1964402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小模型在捕获自然图像的复杂结构效果不好，但是具有多样性，未来大网络可以表现更好的效果。</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30</a:t>
            </a:fld>
            <a:endParaRPr lang="zh-CN" altLang="en-US"/>
          </a:p>
        </p:txBody>
      </p:sp>
    </p:spTree>
    <p:extLst>
      <p:ext uri="{BB962C8B-B14F-4D97-AF65-F5344CB8AC3E}">
        <p14:creationId xmlns:p14="http://schemas.microsoft.com/office/powerpoint/2010/main" val="238561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直接从</a:t>
            </a:r>
            <a:r>
              <a:rPr lang="en-US" altLang="zh-CN" dirty="0"/>
              <a:t>z</a:t>
            </a:r>
            <a:r>
              <a:rPr lang="zh-CN" altLang="en-US" dirty="0"/>
              <a:t>采样然后经过解码器，来看看生成的图像，不能捕获大结构，适合捕获小结构，对不同尺度的实验</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31</a:t>
            </a:fld>
            <a:endParaRPr lang="zh-CN" altLang="en-US"/>
          </a:p>
        </p:txBody>
      </p:sp>
    </p:spTree>
    <p:extLst>
      <p:ext uri="{BB962C8B-B14F-4D97-AF65-F5344CB8AC3E}">
        <p14:creationId xmlns:p14="http://schemas.microsoft.com/office/powerpoint/2010/main" val="178369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生成图像的结果</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32</a:t>
            </a:fld>
            <a:endParaRPr lang="zh-CN" altLang="en-US"/>
          </a:p>
        </p:txBody>
      </p:sp>
    </p:spTree>
    <p:extLst>
      <p:ext uri="{BB962C8B-B14F-4D97-AF65-F5344CB8AC3E}">
        <p14:creationId xmlns:p14="http://schemas.microsoft.com/office/powerpoint/2010/main" val="3867837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结果有点光滑，一些结构不好，但是可以通过更复杂网络解决</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38</a:t>
            </a:fld>
            <a:endParaRPr lang="zh-CN" altLang="en-US"/>
          </a:p>
        </p:txBody>
      </p:sp>
    </p:spTree>
    <p:extLst>
      <p:ext uri="{BB962C8B-B14F-4D97-AF65-F5344CB8AC3E}">
        <p14:creationId xmlns:p14="http://schemas.microsoft.com/office/powerpoint/2010/main" val="3583867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方差的图，</a:t>
            </a:r>
            <a:r>
              <a:rPr lang="en-US" altLang="zh-CN" dirty="0" err="1"/>
              <a:t>divnoising</a:t>
            </a:r>
            <a:r>
              <a:rPr lang="zh-CN" altLang="en-US" dirty="0"/>
              <a:t>与实际相同</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39</a:t>
            </a:fld>
            <a:endParaRPr lang="zh-CN" altLang="en-US"/>
          </a:p>
        </p:txBody>
      </p:sp>
    </p:spTree>
    <p:extLst>
      <p:ext uri="{BB962C8B-B14F-4D97-AF65-F5344CB8AC3E}">
        <p14:creationId xmlns:p14="http://schemas.microsoft.com/office/powerpoint/2010/main" val="37714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VAE</a:t>
            </a:r>
            <a:r>
              <a:rPr lang="zh-CN" altLang="en-US" dirty="0"/>
              <a:t>的结果有伪影，噪声模型都和实际噪声模型非常接近</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40</a:t>
            </a:fld>
            <a:endParaRPr lang="zh-CN" altLang="en-US"/>
          </a:p>
        </p:txBody>
      </p:sp>
    </p:spTree>
    <p:extLst>
      <p:ext uri="{BB962C8B-B14F-4D97-AF65-F5344CB8AC3E}">
        <p14:creationId xmlns:p14="http://schemas.microsoft.com/office/powerpoint/2010/main" val="388358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ea typeface="Roboto" panose="02000000000000000000" pitchFamily="2" charset="0"/>
              </a:rPr>
              <a:t>GDD </a:t>
            </a:r>
            <a:r>
              <a:rPr lang="zh-CN" altLang="en-US" b="0" i="0" dirty="0">
                <a:solidFill>
                  <a:srgbClr val="000000"/>
                </a:solidFill>
                <a:effectLst/>
                <a:ea typeface="Roboto" panose="02000000000000000000" pitchFamily="2" charset="0"/>
              </a:rPr>
              <a:t>方法可以生成多种去噪解决方案，让用户可以访问来自合理去噪结果分布的样本。 迄今为止，最令人印象深刻的结果是在有限的图像域上报告的，例如显微镜数据集和人脸照片。 在更丰富的域上，例如 自然图像，所采用的生成模型的表达能力成为瓶颈 </a:t>
            </a:r>
            <a:r>
              <a:rPr lang="en-US" altLang="zh-CN" b="0" i="0" dirty="0">
                <a:solidFill>
                  <a:srgbClr val="000000"/>
                </a:solidFill>
                <a:effectLst/>
                <a:ea typeface="Roboto" panose="02000000000000000000" pitchFamily="2" charset="0"/>
              </a:rPr>
              <a:t>[40]</a:t>
            </a:r>
            <a:r>
              <a:rPr lang="zh-CN" altLang="en-US" b="0" i="0" dirty="0">
                <a:solidFill>
                  <a:srgbClr val="000000"/>
                </a:solidFill>
                <a:effectLst/>
                <a:ea typeface="Roboto" panose="02000000000000000000" pitchFamily="2" charset="0"/>
              </a:rPr>
              <a:t>。 此外，到目前为止，</a:t>
            </a:r>
            <a:r>
              <a:rPr lang="en-US" altLang="zh-CN" b="0" i="0" dirty="0">
                <a:solidFill>
                  <a:srgbClr val="000000"/>
                </a:solidFill>
                <a:effectLst/>
                <a:ea typeface="Roboto" panose="02000000000000000000" pitchFamily="2" charset="0"/>
              </a:rPr>
              <a:t>GDD </a:t>
            </a:r>
            <a:r>
              <a:rPr lang="zh-CN" altLang="en-US" b="0" i="0" dirty="0">
                <a:solidFill>
                  <a:srgbClr val="000000"/>
                </a:solidFill>
                <a:effectLst/>
                <a:ea typeface="Roboto" panose="02000000000000000000" pitchFamily="2" charset="0"/>
              </a:rPr>
              <a:t>方法还没有用于去除结构化噪声</a:t>
            </a:r>
            <a:r>
              <a:rPr lang="zh-CN" altLang="en-US" b="0" i="0" dirty="0">
                <a:solidFill>
                  <a:srgbClr val="000000"/>
                </a:solidFill>
                <a:effectLst/>
                <a:latin typeface="Roboto" panose="02000000000000000000" pitchFamily="2" charset="0"/>
              </a:rPr>
              <a:t> </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42</a:t>
            </a:fld>
            <a:endParaRPr lang="zh-CN" altLang="en-US"/>
          </a:p>
        </p:txBody>
      </p:sp>
    </p:spTree>
    <p:extLst>
      <p:ext uri="{BB962C8B-B14F-4D97-AF65-F5344CB8AC3E}">
        <p14:creationId xmlns:p14="http://schemas.microsoft.com/office/powerpoint/2010/main" val="283975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ea typeface="Roboto" panose="02000000000000000000" pitchFamily="2" charset="0"/>
              </a:rPr>
              <a:t>确实能够去除伪影，但它立即提出了一个问题，即 </a:t>
            </a:r>
            <a:r>
              <a:rPr lang="en-US" altLang="zh-CN" b="0" i="0" dirty="0">
                <a:solidFill>
                  <a:srgbClr val="000000"/>
                </a:solidFill>
                <a:effectLst/>
                <a:ea typeface="Roboto" panose="02000000000000000000" pitchFamily="2" charset="0"/>
              </a:rPr>
              <a:t>GDD </a:t>
            </a:r>
            <a:r>
              <a:rPr lang="zh-CN" altLang="en-US" b="0" i="0" dirty="0">
                <a:solidFill>
                  <a:srgbClr val="000000"/>
                </a:solidFill>
                <a:effectLst/>
                <a:ea typeface="Roboto" panose="02000000000000000000" pitchFamily="2" charset="0"/>
              </a:rPr>
              <a:t>方法如何区分应该去除的结构化噪声和需要保留的真实图像信号 </a:t>
            </a:r>
            <a:r>
              <a:rPr lang="en-US" altLang="zh-CN" b="0" i="0" dirty="0">
                <a:solidFill>
                  <a:srgbClr val="000000"/>
                </a:solidFill>
                <a:effectLst/>
                <a:ea typeface="Roboto" panose="02000000000000000000" pitchFamily="2" charset="0"/>
              </a:rPr>
              <a:t>.</a:t>
            </a:r>
            <a:r>
              <a:rPr lang="zh-CN" altLang="en-US" b="0" i="0" dirty="0">
                <a:solidFill>
                  <a:srgbClr val="000000"/>
                </a:solidFill>
                <a:effectLst/>
                <a:latin typeface="Roboto" panose="02000000000000000000" pitchFamily="2" charset="0"/>
              </a:rPr>
              <a:t> </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43</a:t>
            </a:fld>
            <a:endParaRPr lang="zh-CN" altLang="en-US"/>
          </a:p>
        </p:txBody>
      </p:sp>
    </p:spTree>
    <p:extLst>
      <p:ext uri="{BB962C8B-B14F-4D97-AF65-F5344CB8AC3E}">
        <p14:creationId xmlns:p14="http://schemas.microsoft.com/office/powerpoint/2010/main" val="4229151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47</a:t>
            </a:fld>
            <a:endParaRPr lang="zh-CN" altLang="en-US"/>
          </a:p>
        </p:txBody>
      </p:sp>
    </p:spTree>
    <p:extLst>
      <p:ext uri="{BB962C8B-B14F-4D97-AF65-F5344CB8AC3E}">
        <p14:creationId xmlns:p14="http://schemas.microsoft.com/office/powerpoint/2010/main" val="1431437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ea typeface="Roboto" panose="02000000000000000000" pitchFamily="2" charset="0"/>
              </a:rPr>
              <a:t>HDN </a:t>
            </a:r>
            <a:r>
              <a:rPr lang="zh-CN" altLang="en-US" b="0" i="0" dirty="0">
                <a:solidFill>
                  <a:srgbClr val="000000"/>
                </a:solidFill>
                <a:effectLst/>
                <a:ea typeface="Roboto" panose="02000000000000000000" pitchFamily="2" charset="0"/>
              </a:rPr>
              <a:t>的 </a:t>
            </a:r>
            <a:r>
              <a:rPr lang="en-US" altLang="zh-CN" b="0" i="0" dirty="0">
                <a:solidFill>
                  <a:srgbClr val="000000"/>
                </a:solidFill>
                <a:effectLst/>
                <a:ea typeface="Roboto" panose="02000000000000000000" pitchFamily="2" charset="0"/>
              </a:rPr>
              <a:t>MMSE </a:t>
            </a:r>
            <a:r>
              <a:rPr lang="zh-CN" altLang="en-US" b="0" i="0" dirty="0">
                <a:solidFill>
                  <a:srgbClr val="000000"/>
                </a:solidFill>
                <a:effectLst/>
                <a:ea typeface="Roboto" panose="02000000000000000000" pitchFamily="2" charset="0"/>
              </a:rPr>
              <a:t>结果是通过对每个噪声输入平均 </a:t>
            </a:r>
            <a:r>
              <a:rPr lang="en-US" altLang="zh-CN" b="0" i="0" dirty="0">
                <a:solidFill>
                  <a:srgbClr val="000000"/>
                </a:solidFill>
                <a:effectLst/>
                <a:ea typeface="Roboto" panose="02000000000000000000" pitchFamily="2" charset="0"/>
              </a:rPr>
              <a:t>100 </a:t>
            </a:r>
            <a:r>
              <a:rPr lang="zh-CN" altLang="en-US" b="0" i="0" dirty="0">
                <a:solidFill>
                  <a:srgbClr val="000000"/>
                </a:solidFill>
                <a:effectLst/>
                <a:ea typeface="Roboto" panose="02000000000000000000" pitchFamily="2" charset="0"/>
              </a:rPr>
              <a:t>个不同的去噪样本获得的。</a:t>
            </a:r>
            <a:r>
              <a:rPr lang="zh-CN" altLang="en-US" b="0" i="0" dirty="0">
                <a:solidFill>
                  <a:srgbClr val="000000"/>
                </a:solidFill>
                <a:effectLst/>
                <a:latin typeface="Roboto" panose="02000000000000000000" pitchFamily="2" charset="0"/>
              </a:rPr>
              <a:t> </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48</a:t>
            </a:fld>
            <a:endParaRPr lang="zh-CN" altLang="en-US"/>
          </a:p>
        </p:txBody>
      </p:sp>
    </p:spTree>
    <p:extLst>
      <p:ext uri="{BB962C8B-B14F-4D97-AF65-F5344CB8AC3E}">
        <p14:creationId xmlns:p14="http://schemas.microsoft.com/office/powerpoint/2010/main" val="27992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事实上，</a:t>
            </a:r>
            <a:r>
              <a:rPr lang="en-US" altLang="zh-CN" b="0" i="0" dirty="0">
                <a:solidFill>
                  <a:srgbClr val="121212"/>
                </a:solidFill>
                <a:effectLst/>
                <a:latin typeface="-apple-system"/>
              </a:rPr>
              <a:t>VAE </a:t>
            </a:r>
            <a:r>
              <a:rPr lang="zh-CN" altLang="en-US" b="0" i="0" dirty="0">
                <a:solidFill>
                  <a:srgbClr val="121212"/>
                </a:solidFill>
                <a:effectLst/>
                <a:latin typeface="-apple-system"/>
              </a:rPr>
              <a:t>是为每个样本构造专属的正态分布，然后采样来重构。</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如果假设 </a:t>
            </a:r>
            <a:r>
              <a:rPr lang="en-US" altLang="zh-CN" b="0" i="1" dirty="0">
                <a:solidFill>
                  <a:srgbClr val="121212"/>
                </a:solidFill>
                <a:effectLst/>
                <a:latin typeface="-apple-system"/>
              </a:rPr>
              <a:t>p</a:t>
            </a:r>
            <a:r>
              <a:rPr lang="en-US" altLang="zh-CN" b="0" i="0" dirty="0">
                <a:solidFill>
                  <a:srgbClr val="121212"/>
                </a:solidFill>
                <a:effectLst/>
                <a:latin typeface="-apple-system"/>
              </a:rPr>
              <a:t>(</a:t>
            </a:r>
            <a:r>
              <a:rPr lang="en-US" altLang="zh-CN" b="0" i="1" dirty="0">
                <a:solidFill>
                  <a:srgbClr val="121212"/>
                </a:solidFill>
                <a:effectLst/>
                <a:latin typeface="-apple-system"/>
              </a:rPr>
              <a:t>Z</a:t>
            </a:r>
            <a:r>
              <a:rPr lang="en-US" altLang="zh-CN" b="0" i="0" dirty="0">
                <a:solidFill>
                  <a:srgbClr val="121212"/>
                </a:solidFill>
                <a:effectLst/>
                <a:latin typeface="-apple-system"/>
              </a:rPr>
              <a:t>) </a:t>
            </a:r>
            <a:r>
              <a:rPr lang="zh-CN" altLang="en-US" b="0" i="0" dirty="0">
                <a:solidFill>
                  <a:srgbClr val="121212"/>
                </a:solidFill>
                <a:effectLst/>
                <a:latin typeface="-apple-system"/>
              </a:rPr>
              <a:t>是正态分布，然后从 </a:t>
            </a:r>
            <a:r>
              <a:rPr lang="en-US" altLang="zh-CN" b="0" i="1" dirty="0">
                <a:solidFill>
                  <a:srgbClr val="121212"/>
                </a:solidFill>
                <a:effectLst/>
                <a:latin typeface="-apple-system"/>
              </a:rPr>
              <a:t>p</a:t>
            </a:r>
            <a:r>
              <a:rPr lang="en-US" altLang="zh-CN" b="0" i="0" dirty="0">
                <a:solidFill>
                  <a:srgbClr val="121212"/>
                </a:solidFill>
                <a:effectLst/>
                <a:latin typeface="-apple-system"/>
              </a:rPr>
              <a:t>(</a:t>
            </a:r>
            <a:r>
              <a:rPr lang="en-US" altLang="zh-CN" b="0" i="1" dirty="0">
                <a:solidFill>
                  <a:srgbClr val="121212"/>
                </a:solidFill>
                <a:effectLst/>
                <a:latin typeface="-apple-system"/>
              </a:rPr>
              <a:t>Z</a:t>
            </a:r>
            <a:r>
              <a:rPr lang="en-US" altLang="zh-CN" b="0" i="0" dirty="0">
                <a:solidFill>
                  <a:srgbClr val="121212"/>
                </a:solidFill>
                <a:effectLst/>
                <a:latin typeface="-apple-system"/>
              </a:rPr>
              <a:t>) </a:t>
            </a:r>
            <a:r>
              <a:rPr lang="zh-CN" altLang="en-US" b="0" i="0" dirty="0">
                <a:solidFill>
                  <a:srgbClr val="121212"/>
                </a:solidFill>
                <a:effectLst/>
                <a:latin typeface="-apple-system"/>
              </a:rPr>
              <a:t>中采样一个 </a:t>
            </a:r>
            <a:r>
              <a:rPr lang="en-US" altLang="zh-CN" b="0" i="1" dirty="0">
                <a:solidFill>
                  <a:srgbClr val="121212"/>
                </a:solidFill>
                <a:effectLst/>
                <a:latin typeface="-apple-system"/>
              </a:rPr>
              <a:t>Z</a:t>
            </a:r>
            <a:r>
              <a:rPr lang="zh-CN" altLang="en-US" b="0" i="0" dirty="0">
                <a:solidFill>
                  <a:srgbClr val="121212"/>
                </a:solidFill>
                <a:effectLst/>
                <a:latin typeface="-apple-system"/>
              </a:rPr>
              <a:t>，那么我们怎么知道这个 </a:t>
            </a:r>
            <a:r>
              <a:rPr lang="en-US" altLang="zh-CN" b="0" i="1" dirty="0">
                <a:solidFill>
                  <a:srgbClr val="121212"/>
                </a:solidFill>
                <a:effectLst/>
                <a:latin typeface="-apple-system"/>
              </a:rPr>
              <a:t>Z</a:t>
            </a:r>
            <a:r>
              <a:rPr lang="zh-CN" altLang="en-US" b="0" i="0" dirty="0">
                <a:solidFill>
                  <a:srgbClr val="121212"/>
                </a:solidFill>
                <a:effectLst/>
                <a:latin typeface="-apple-system"/>
              </a:rPr>
              <a:t> 对应于哪个真实的 </a:t>
            </a:r>
            <a:r>
              <a:rPr lang="en-US" altLang="zh-CN" b="0" i="1" dirty="0">
                <a:solidFill>
                  <a:srgbClr val="121212"/>
                </a:solidFill>
                <a:effectLst/>
                <a:latin typeface="-apple-system"/>
              </a:rPr>
              <a:t>X</a:t>
            </a:r>
            <a:r>
              <a:rPr lang="zh-CN" altLang="en-US" b="0" i="0" dirty="0">
                <a:solidFill>
                  <a:srgbClr val="121212"/>
                </a:solidFill>
                <a:effectLst/>
                <a:latin typeface="-apple-system"/>
              </a:rPr>
              <a:t> 呢？</a:t>
            </a:r>
            <a:r>
              <a:rPr lang="zh-CN" altLang="en-US" b="1" i="0" dirty="0">
                <a:solidFill>
                  <a:srgbClr val="121212"/>
                </a:solidFill>
                <a:effectLst/>
                <a:latin typeface="-apple-system"/>
              </a:rPr>
              <a:t>现在</a:t>
            </a:r>
            <a:r>
              <a:rPr lang="zh-CN" altLang="en-US" b="0" i="0" dirty="0">
                <a:solidFill>
                  <a:srgbClr val="121212"/>
                </a:solidFill>
                <a:effectLst/>
                <a:latin typeface="-apple-system"/>
              </a:rPr>
              <a:t> </a:t>
            </a:r>
            <a:r>
              <a:rPr lang="en-US" altLang="zh-CN" b="1" i="1" dirty="0">
                <a:solidFill>
                  <a:srgbClr val="121212"/>
                </a:solidFill>
                <a:effectLst/>
                <a:latin typeface="-apple-system"/>
              </a:rPr>
              <a:t>p</a:t>
            </a:r>
            <a:r>
              <a:rPr lang="en-US" altLang="zh-CN" b="1" i="0" dirty="0">
                <a:solidFill>
                  <a:srgbClr val="121212"/>
                </a:solidFill>
                <a:effectLst/>
                <a:latin typeface="-apple-system"/>
              </a:rPr>
              <a:t>(</a:t>
            </a:r>
            <a:r>
              <a:rPr lang="en-US" altLang="zh-CN" b="1" i="1" dirty="0" err="1">
                <a:solidFill>
                  <a:srgbClr val="121212"/>
                </a:solidFill>
                <a:effectLst/>
                <a:latin typeface="-apple-system"/>
              </a:rPr>
              <a:t>Z</a:t>
            </a:r>
            <a:r>
              <a:rPr lang="en-US" altLang="zh-CN" b="1" i="0" dirty="0" err="1">
                <a:solidFill>
                  <a:srgbClr val="121212"/>
                </a:solidFill>
                <a:effectLst/>
                <a:latin typeface="-apple-system"/>
              </a:rPr>
              <a:t>|</a:t>
            </a:r>
            <a:r>
              <a:rPr lang="en-US" altLang="zh-CN" b="1" i="1" dirty="0" err="1">
                <a:solidFill>
                  <a:srgbClr val="121212"/>
                </a:solidFill>
                <a:effectLst/>
                <a:latin typeface="-apple-system"/>
              </a:rPr>
              <a:t>Xk</a:t>
            </a:r>
            <a:r>
              <a:rPr lang="en-US" altLang="zh-CN" b="1" i="0" dirty="0">
                <a:solidFill>
                  <a:srgbClr val="121212"/>
                </a:solidFill>
                <a:effectLst/>
                <a:latin typeface="-apple-system"/>
              </a:rPr>
              <a:t>) </a:t>
            </a:r>
            <a:r>
              <a:rPr lang="zh-CN" altLang="en-US" b="1" i="0" dirty="0">
                <a:solidFill>
                  <a:srgbClr val="121212"/>
                </a:solidFill>
                <a:effectLst/>
                <a:latin typeface="-apple-system"/>
              </a:rPr>
              <a:t>专属于</a:t>
            </a:r>
            <a:r>
              <a:rPr lang="zh-CN" altLang="en-US" b="0" i="0" dirty="0">
                <a:solidFill>
                  <a:srgbClr val="121212"/>
                </a:solidFill>
                <a:effectLst/>
                <a:latin typeface="-apple-system"/>
              </a:rPr>
              <a:t> </a:t>
            </a:r>
            <a:r>
              <a:rPr lang="en-US" altLang="zh-CN" b="1" i="1" dirty="0" err="1">
                <a:solidFill>
                  <a:srgbClr val="121212"/>
                </a:solidFill>
                <a:effectLst/>
                <a:latin typeface="-apple-system"/>
              </a:rPr>
              <a:t>Xk</a:t>
            </a:r>
            <a:r>
              <a:rPr lang="zh-CN" altLang="en-US" b="1" i="0" dirty="0">
                <a:solidFill>
                  <a:srgbClr val="121212"/>
                </a:solidFill>
                <a:effectLst/>
                <a:latin typeface="-apple-system"/>
              </a:rPr>
              <a:t>，我们有理由说从这个分布采样出来的</a:t>
            </a:r>
            <a:r>
              <a:rPr lang="zh-CN" altLang="en-US" b="0" i="0" dirty="0">
                <a:solidFill>
                  <a:srgbClr val="121212"/>
                </a:solidFill>
                <a:effectLst/>
                <a:latin typeface="-apple-system"/>
              </a:rPr>
              <a:t> </a:t>
            </a:r>
            <a:r>
              <a:rPr lang="en-US" altLang="zh-CN" b="1" i="1" dirty="0">
                <a:solidFill>
                  <a:srgbClr val="121212"/>
                </a:solidFill>
                <a:effectLst/>
                <a:latin typeface="-apple-system"/>
              </a:rPr>
              <a:t>Z</a:t>
            </a:r>
            <a:r>
              <a:rPr lang="zh-CN" altLang="en-US" b="0" i="0" dirty="0">
                <a:solidFill>
                  <a:srgbClr val="121212"/>
                </a:solidFill>
                <a:effectLst/>
                <a:latin typeface="-apple-system"/>
              </a:rPr>
              <a:t> </a:t>
            </a:r>
            <a:r>
              <a:rPr lang="zh-CN" altLang="en-US" b="1" i="0" dirty="0">
                <a:solidFill>
                  <a:srgbClr val="121212"/>
                </a:solidFill>
                <a:effectLst/>
                <a:latin typeface="-apple-system"/>
              </a:rPr>
              <a:t>应该要还原到</a:t>
            </a:r>
            <a:r>
              <a:rPr lang="en-US" altLang="zh-CN" b="1" i="1" dirty="0" err="1">
                <a:solidFill>
                  <a:srgbClr val="121212"/>
                </a:solidFill>
                <a:effectLst/>
                <a:latin typeface="-apple-system"/>
              </a:rPr>
              <a:t>Xk</a:t>
            </a:r>
            <a:r>
              <a:rPr lang="zh-CN" altLang="en-US" b="0" i="0" dirty="0">
                <a:solidFill>
                  <a:srgbClr val="121212"/>
                </a:solidFill>
                <a:effectLst/>
                <a:latin typeface="-apple-system"/>
              </a:rPr>
              <a:t> </a:t>
            </a:r>
            <a:r>
              <a:rPr lang="zh-CN" altLang="en-US" b="1" i="0" dirty="0">
                <a:solidFill>
                  <a:srgbClr val="121212"/>
                </a:solidFill>
                <a:effectLst/>
                <a:latin typeface="-apple-system"/>
              </a:rPr>
              <a:t>中去</a:t>
            </a:r>
            <a:r>
              <a:rPr lang="zh-CN" altLang="en-US" b="0" i="0" dirty="0">
                <a:solidFill>
                  <a:srgbClr val="121212"/>
                </a:solidFill>
                <a:effectLst/>
                <a:latin typeface="-apple-system"/>
              </a:rPr>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5</a:t>
            </a:fld>
            <a:endParaRPr lang="zh-CN" altLang="en-US"/>
          </a:p>
        </p:txBody>
      </p:sp>
    </p:spTree>
    <p:extLst>
      <p:ext uri="{BB962C8B-B14F-4D97-AF65-F5344CB8AC3E}">
        <p14:creationId xmlns:p14="http://schemas.microsoft.com/office/powerpoint/2010/main" val="3957068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HDN </a:t>
            </a:r>
            <a:r>
              <a:rPr lang="zh-CN" altLang="en-US" dirty="0"/>
              <a:t>比</a:t>
            </a:r>
            <a:r>
              <a:rPr lang="en-US" altLang="zh-CN" dirty="0"/>
              <a:t>DN</a:t>
            </a:r>
            <a:r>
              <a:rPr lang="zh-CN" altLang="en-US" dirty="0"/>
              <a:t>还差 </a:t>
            </a:r>
            <a:r>
              <a:rPr lang="en-US" altLang="zh-CN" dirty="0"/>
              <a:t>van </a:t>
            </a:r>
            <a:r>
              <a:rPr lang="en-US" altLang="zh-CN" dirty="0" err="1"/>
              <a:t>Vae</a:t>
            </a:r>
            <a:r>
              <a:rPr lang="zh-CN" altLang="en-US" dirty="0"/>
              <a:t>还差，因此需要知道什么</a:t>
            </a:r>
            <a:r>
              <a:rPr lang="en-US" altLang="zh-CN" dirty="0"/>
              <a:t>DN</a:t>
            </a:r>
            <a:r>
              <a:rPr lang="zh-CN" altLang="en-US" dirty="0"/>
              <a:t>和</a:t>
            </a:r>
            <a:r>
              <a:rPr lang="en-US" altLang="zh-CN" dirty="0" err="1"/>
              <a:t>vae</a:t>
            </a:r>
            <a:r>
              <a:rPr lang="zh-CN" altLang="en-US" dirty="0"/>
              <a:t>可以去除结构伪影</a:t>
            </a:r>
            <a:endParaRPr lang="en-US" altLang="zh-CN" dirty="0"/>
          </a:p>
          <a:p>
            <a:r>
              <a:rPr lang="zh-CN" altLang="en-US" dirty="0"/>
              <a:t> 但是</a:t>
            </a:r>
            <a:r>
              <a:rPr lang="en-US" altLang="zh-CN" dirty="0"/>
              <a:t>3-6</a:t>
            </a:r>
            <a:r>
              <a:rPr lang="zh-CN" altLang="en-US" dirty="0"/>
              <a:t>更好</a:t>
            </a:r>
            <a:endParaRPr lang="en-US" altLang="zh-CN" dirty="0"/>
          </a:p>
          <a:p>
            <a:r>
              <a:rPr lang="zh-CN" altLang="en-US" dirty="0"/>
              <a:t>因此要知道</a:t>
            </a:r>
            <a:r>
              <a:rPr lang="en-US" altLang="zh-CN" dirty="0"/>
              <a:t>z</a:t>
            </a:r>
            <a:r>
              <a:rPr lang="zh-CN" altLang="en-US" dirty="0"/>
              <a:t>中编码了什么，所有的方法都捕获像素级</a:t>
            </a:r>
            <a:r>
              <a:rPr lang="en-US" altLang="zh-CN" dirty="0"/>
              <a:t>loss</a:t>
            </a:r>
            <a:r>
              <a:rPr lang="zh-CN" altLang="en-US" dirty="0"/>
              <a:t>，更关注大结构，频繁的结构而不是小结构不频繁的，大结构可以以更小的位编码在隐空间</a:t>
            </a:r>
            <a:endParaRPr lang="en-US" altLang="zh-CN" dirty="0"/>
          </a:p>
          <a:p>
            <a:r>
              <a:rPr lang="zh-CN" altLang="en-US" b="0" i="0" dirty="0">
                <a:solidFill>
                  <a:srgbClr val="666666"/>
                </a:solidFill>
                <a:effectLst/>
                <a:latin typeface="-apple-system"/>
              </a:rPr>
              <a:t>限制</a:t>
            </a:r>
            <a:r>
              <a:rPr lang="en-US" altLang="zh-CN" b="0" i="0" dirty="0">
                <a:solidFill>
                  <a:srgbClr val="666666"/>
                </a:solidFill>
                <a:effectLst/>
                <a:latin typeface="-apple-system"/>
              </a:rPr>
              <a:t>Z</a:t>
            </a:r>
            <a:r>
              <a:rPr lang="zh-CN" altLang="en-US" b="0" i="0" dirty="0">
                <a:solidFill>
                  <a:srgbClr val="666666"/>
                </a:solidFill>
                <a:effectLst/>
                <a:latin typeface="-apple-system"/>
              </a:rPr>
              <a:t>的维度也意味着变形的自动统计器需要找到它需要捕获的图像分布的更紧凑的表示</a:t>
            </a:r>
            <a:endParaRPr lang="en-US" altLang="zh-CN" b="0" i="0" dirty="0">
              <a:solidFill>
                <a:srgbClr val="666666"/>
              </a:solidFill>
              <a:effectLst/>
              <a:latin typeface="-apple-system"/>
            </a:endParaRPr>
          </a:p>
          <a:p>
            <a:r>
              <a:rPr lang="zh-CN" altLang="en-US" b="0" i="0" dirty="0">
                <a:solidFill>
                  <a:srgbClr val="666666"/>
                </a:solidFill>
                <a:effectLst/>
                <a:latin typeface="-apple-system"/>
              </a:rPr>
              <a:t>最先编码大结构，然后编码小结构，当</a:t>
            </a:r>
            <a:r>
              <a:rPr lang="en-US" altLang="zh-CN" b="0" i="0" dirty="0">
                <a:solidFill>
                  <a:srgbClr val="666666"/>
                </a:solidFill>
                <a:effectLst/>
                <a:latin typeface="-apple-system"/>
              </a:rPr>
              <a:t>z</a:t>
            </a:r>
            <a:r>
              <a:rPr lang="zh-CN" altLang="en-US" b="0" i="0" dirty="0">
                <a:solidFill>
                  <a:srgbClr val="666666"/>
                </a:solidFill>
                <a:effectLst/>
                <a:latin typeface="-apple-system"/>
              </a:rPr>
              <a:t>没有更多位时停止。因此</a:t>
            </a:r>
            <a:r>
              <a:rPr lang="en-US" altLang="zh-CN" b="0" i="0" dirty="0" err="1">
                <a:solidFill>
                  <a:srgbClr val="666666"/>
                </a:solidFill>
                <a:effectLst/>
                <a:latin typeface="-apple-system"/>
              </a:rPr>
              <a:t>hdn</a:t>
            </a:r>
            <a:r>
              <a:rPr lang="zh-CN" altLang="en-US" b="0" i="0" dirty="0">
                <a:solidFill>
                  <a:srgbClr val="666666"/>
                </a:solidFill>
                <a:effectLst/>
                <a:latin typeface="-apple-system"/>
              </a:rPr>
              <a:t>是把伪影也编码了，所以</a:t>
            </a:r>
            <a:r>
              <a:rPr lang="en-US" altLang="zh-CN" b="0" i="0" dirty="0">
                <a:solidFill>
                  <a:srgbClr val="666666"/>
                </a:solidFill>
                <a:effectLst/>
                <a:latin typeface="-apple-system"/>
              </a:rPr>
              <a:t>DN</a:t>
            </a:r>
            <a:r>
              <a:rPr lang="zh-CN" altLang="en-US" b="0" i="0" dirty="0">
                <a:solidFill>
                  <a:srgbClr val="666666"/>
                </a:solidFill>
                <a:effectLst/>
                <a:latin typeface="-apple-system"/>
              </a:rPr>
              <a:t>，</a:t>
            </a:r>
            <a:r>
              <a:rPr lang="en-US" altLang="zh-CN" b="0" i="0" dirty="0">
                <a:solidFill>
                  <a:srgbClr val="666666"/>
                </a:solidFill>
                <a:effectLst/>
                <a:latin typeface="-apple-system"/>
              </a:rPr>
              <a:t>VAE</a:t>
            </a:r>
            <a:r>
              <a:rPr lang="zh-CN" altLang="en-US" b="0" i="0" dirty="0">
                <a:solidFill>
                  <a:srgbClr val="666666"/>
                </a:solidFill>
                <a:effectLst/>
                <a:latin typeface="-apple-system"/>
              </a:rPr>
              <a:t>去伪影很偶然</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52</a:t>
            </a:fld>
            <a:endParaRPr lang="zh-CN" altLang="en-US"/>
          </a:p>
        </p:txBody>
      </p:sp>
    </p:spTree>
    <p:extLst>
      <p:ext uri="{BB962C8B-B14F-4D97-AF65-F5344CB8AC3E}">
        <p14:creationId xmlns:p14="http://schemas.microsoft.com/office/powerpoint/2010/main" val="2712943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a:t>
            </a:r>
            <a:r>
              <a:rPr lang="en-US" altLang="zh-CN" dirty="0"/>
              <a:t>6</a:t>
            </a:r>
            <a:r>
              <a:rPr lang="zh-CN" altLang="en-US" dirty="0"/>
              <a:t>次，取平均值</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54</a:t>
            </a:fld>
            <a:endParaRPr lang="zh-CN" altLang="en-US"/>
          </a:p>
        </p:txBody>
      </p:sp>
    </p:spTree>
    <p:extLst>
      <p:ext uri="{BB962C8B-B14F-4D97-AF65-F5344CB8AC3E}">
        <p14:creationId xmlns:p14="http://schemas.microsoft.com/office/powerpoint/2010/main" val="1716463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Epision</a:t>
            </a:r>
            <a:r>
              <a:rPr lang="en-US" altLang="zh-CN" dirty="0"/>
              <a:t> </a:t>
            </a:r>
            <a:r>
              <a:rPr lang="zh-CN" altLang="en-US" dirty="0"/>
              <a:t>包含结构化噪声的程度，</a:t>
            </a:r>
            <a:r>
              <a:rPr lang="en-US" altLang="zh-CN" dirty="0"/>
              <a:t>0</a:t>
            </a:r>
            <a:r>
              <a:rPr lang="zh-CN" altLang="en-US" dirty="0"/>
              <a:t>完全不包含，</a:t>
            </a:r>
            <a:r>
              <a:rPr lang="en-US" altLang="zh-CN" dirty="0"/>
              <a:t>1</a:t>
            </a:r>
            <a:r>
              <a:rPr lang="zh-CN" altLang="en-US" dirty="0"/>
              <a:t>包含最多</a:t>
            </a:r>
            <a:endParaRPr lang="en-US" altLang="zh-CN" dirty="0"/>
          </a:p>
          <a:p>
            <a:r>
              <a:rPr lang="en-US" altLang="zh-CN" dirty="0"/>
              <a:t>encoding threshold </a:t>
            </a:r>
            <a:r>
              <a:rPr lang="zh-CN" altLang="en-US" dirty="0"/>
              <a:t>能够去除结构噪声的最大的噪声强度</a:t>
            </a:r>
            <a:endParaRPr lang="en-US" altLang="zh-CN" dirty="0"/>
          </a:p>
          <a:p>
            <a:r>
              <a:rPr lang="en-US" altLang="zh-CN" dirty="0"/>
              <a:t>hallucination threshold </a:t>
            </a:r>
            <a:r>
              <a:rPr lang="zh-CN" altLang="en-US" dirty="0"/>
              <a:t>啥时候开始保留噪声</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55</a:t>
            </a:fld>
            <a:endParaRPr lang="zh-CN" altLang="en-US"/>
          </a:p>
        </p:txBody>
      </p:sp>
    </p:spTree>
    <p:extLst>
      <p:ext uri="{BB962C8B-B14F-4D97-AF65-F5344CB8AC3E}">
        <p14:creationId xmlns:p14="http://schemas.microsoft.com/office/powerpoint/2010/main" val="1902587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a:t>
            </a:r>
            <a:r>
              <a:rPr lang="zh-CN" altLang="en-US" dirty="0"/>
              <a:t>图像上没加噪声</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56</a:t>
            </a:fld>
            <a:endParaRPr lang="zh-CN" altLang="en-US"/>
          </a:p>
        </p:txBody>
      </p:sp>
    </p:spTree>
    <p:extLst>
      <p:ext uri="{BB962C8B-B14F-4D97-AF65-F5344CB8AC3E}">
        <p14:creationId xmlns:p14="http://schemas.microsoft.com/office/powerpoint/2010/main" val="1857609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只是减少投影角度</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57</a:t>
            </a:fld>
            <a:endParaRPr lang="zh-CN" altLang="en-US"/>
          </a:p>
        </p:txBody>
      </p:sp>
    </p:spTree>
    <p:extLst>
      <p:ext uri="{BB962C8B-B14F-4D97-AF65-F5344CB8AC3E}">
        <p14:creationId xmlns:p14="http://schemas.microsoft.com/office/powerpoint/2010/main" val="2739277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生成图像的结果</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60</a:t>
            </a:fld>
            <a:endParaRPr lang="zh-CN" altLang="en-US"/>
          </a:p>
        </p:txBody>
      </p:sp>
    </p:spTree>
    <p:extLst>
      <p:ext uri="{BB962C8B-B14F-4D97-AF65-F5344CB8AC3E}">
        <p14:creationId xmlns:p14="http://schemas.microsoft.com/office/powerpoint/2010/main" val="300942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迭代次数越多越编码伪影，与</a:t>
            </a:r>
            <a:r>
              <a:rPr lang="en-US" altLang="zh-CN" dirty="0"/>
              <a:t>DIP</a:t>
            </a:r>
            <a:r>
              <a:rPr lang="zh-CN" altLang="en-US" dirty="0"/>
              <a:t>很像，可以通过提前停止迭代</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65</a:t>
            </a:fld>
            <a:endParaRPr lang="zh-CN" altLang="en-US"/>
          </a:p>
        </p:txBody>
      </p:sp>
    </p:spTree>
    <p:extLst>
      <p:ext uri="{BB962C8B-B14F-4D97-AF65-F5344CB8AC3E}">
        <p14:creationId xmlns:p14="http://schemas.microsoft.com/office/powerpoint/2010/main" val="2526327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不同迭代次数的去噪结构</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66</a:t>
            </a:fld>
            <a:endParaRPr lang="zh-CN" altLang="en-US"/>
          </a:p>
        </p:txBody>
      </p:sp>
    </p:spTree>
    <p:extLst>
      <p:ext uri="{BB962C8B-B14F-4D97-AF65-F5344CB8AC3E}">
        <p14:creationId xmlns:p14="http://schemas.microsoft.com/office/powerpoint/2010/main" val="921725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修复噪声图像存在一些限制，只能从潜在的结果中选择一种</a:t>
            </a:r>
            <a:endParaRPr lang="en-US" altLang="zh-CN" dirty="0"/>
          </a:p>
          <a:p>
            <a:r>
              <a:rPr lang="en-US" altLang="zh-CN" dirty="0" err="1"/>
              <a:t>Divnoising</a:t>
            </a:r>
            <a:r>
              <a:rPr lang="en-US" altLang="zh-CN" dirty="0"/>
              <a:t> </a:t>
            </a:r>
            <a:r>
              <a:rPr lang="zh-CN" altLang="en-US" dirty="0"/>
              <a:t>克服了这个问题</a:t>
            </a:r>
            <a:endParaRPr lang="en-US" altLang="zh-CN" dirty="0"/>
          </a:p>
          <a:p>
            <a:r>
              <a:rPr lang="zh-CN" altLang="en-US" b="0" i="0" dirty="0">
                <a:solidFill>
                  <a:srgbClr val="000000"/>
                </a:solidFill>
                <a:effectLst/>
                <a:latin typeface="Roboto" panose="02000000000000000000" pitchFamily="2" charset="0"/>
              </a:rPr>
              <a:t>明确地将成像噪声模型合并到解码器中。</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latin typeface="Roboto" panose="02000000000000000000" pitchFamily="2" charset="0"/>
              </a:rPr>
              <a:t>只需要噪声图以及对噪声的描述</a:t>
            </a:r>
            <a:endParaRPr lang="en-US" altLang="zh-CN" b="0" i="0" dirty="0">
              <a:solidFill>
                <a:srgbClr val="000000"/>
              </a:solidFill>
              <a:effectLst/>
              <a:latin typeface="Roboto" panose="02000000000000000000" pitchFamily="2" charset="0"/>
            </a:endParaRPr>
          </a:p>
          <a:p>
            <a:r>
              <a:rPr lang="zh-CN" altLang="en-US" dirty="0"/>
              <a:t>噪声模型可以被测量，引导或者在训练中共同学习</a:t>
            </a:r>
            <a:endParaRPr lang="en-US" altLang="zh-CN" dirty="0"/>
          </a:p>
          <a:p>
            <a:r>
              <a:rPr lang="zh-CN" altLang="en-US" dirty="0"/>
              <a:t>可以从一组预测中导出一个好的结果，效果很有竞争力。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9</a:t>
            </a:fld>
            <a:endParaRPr lang="zh-CN" altLang="en-US"/>
          </a:p>
        </p:txBody>
      </p:sp>
    </p:spTree>
    <p:extLst>
      <p:ext uri="{BB962C8B-B14F-4D97-AF65-F5344CB8AC3E}">
        <p14:creationId xmlns:p14="http://schemas.microsoft.com/office/powerpoint/2010/main" val="74962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其他无监督方法只提供单一估计方案</a:t>
            </a:r>
            <a:endParaRPr lang="en-US" altLang="zh-CN" dirty="0"/>
          </a:p>
          <a:p>
            <a:r>
              <a:rPr lang="zh-CN" altLang="en-US" b="0" i="0" dirty="0">
                <a:solidFill>
                  <a:srgbClr val="000000"/>
                </a:solidFill>
                <a:effectLst/>
                <a:ea typeface="Roboto" panose="02000000000000000000" pitchFamily="2" charset="0"/>
              </a:rPr>
              <a:t>失真会降低图像中的某些信息内容，通常无法确定地完全恢复所需的干净信号。 即使是理想的方法也无法知道许多可能的干净图像中的哪一个确实引起了手头的退化观察。 因此，在预测恢复图像时，任何恢复方法都必须在可能的解决方案之间做出折衷。</a:t>
            </a:r>
            <a:r>
              <a:rPr lang="zh-CN" altLang="en-US" b="0" i="0" dirty="0">
                <a:solidFill>
                  <a:srgbClr val="000000"/>
                </a:solidFill>
                <a:effectLst/>
                <a:latin typeface="Roboto" panose="02000000000000000000" pitchFamily="2" charset="0"/>
              </a:rPr>
              <a:t> </a:t>
            </a:r>
            <a:endParaRPr lang="en-US" altLang="zh-CN" b="0" i="0" dirty="0">
              <a:solidFill>
                <a:srgbClr val="000000"/>
              </a:solidFill>
              <a:effectLst/>
              <a:latin typeface="Roboto" panose="02000000000000000000" pitchFamily="2" charset="0"/>
            </a:endParaRPr>
          </a:p>
          <a:p>
            <a:r>
              <a:rPr lang="zh-CN" altLang="en-US" b="0" i="0" dirty="0">
                <a:solidFill>
                  <a:srgbClr val="000000"/>
                </a:solidFill>
                <a:effectLst/>
                <a:ea typeface="Roboto" panose="02000000000000000000" pitchFamily="2" charset="0"/>
              </a:rPr>
              <a:t>此外，我们提出了一种在训练期间共同学习合适的噪声模型的方法，使 </a:t>
            </a:r>
            <a:r>
              <a:rPr lang="en-US" altLang="zh-CN" b="0" i="0" dirty="0">
                <a:solidFill>
                  <a:srgbClr val="000000"/>
                </a:solidFill>
                <a:effectLst/>
                <a:ea typeface="Roboto" panose="02000000000000000000" pitchFamily="2" charset="0"/>
              </a:rPr>
              <a:t>DIVNOISING </a:t>
            </a:r>
            <a:r>
              <a:rPr lang="zh-CN" altLang="en-US" b="0" i="0" dirty="0">
                <a:solidFill>
                  <a:srgbClr val="000000"/>
                </a:solidFill>
                <a:effectLst/>
                <a:ea typeface="Roboto" panose="02000000000000000000" pitchFamily="2" charset="0"/>
              </a:rPr>
              <a:t>完全不受监督</a:t>
            </a:r>
            <a:r>
              <a:rPr lang="zh-CN" altLang="en-US" b="0" i="0" dirty="0">
                <a:solidFill>
                  <a:srgbClr val="000000"/>
                </a:solidFill>
                <a:effectLst/>
                <a:latin typeface="Roboto" panose="02000000000000000000" pitchFamily="2" charset="0"/>
              </a:rPr>
              <a:t> </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10</a:t>
            </a:fld>
            <a:endParaRPr lang="zh-CN" altLang="en-US"/>
          </a:p>
        </p:txBody>
      </p:sp>
    </p:spTree>
    <p:extLst>
      <p:ext uri="{BB962C8B-B14F-4D97-AF65-F5344CB8AC3E}">
        <p14:creationId xmlns:p14="http://schemas.microsoft.com/office/powerpoint/2010/main" val="303246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Roboto" panose="02000000000000000000" pitchFamily="2" charset="0"/>
              </a:rPr>
              <a:t>DIVNOISING </a:t>
            </a:r>
            <a:r>
              <a:rPr lang="zh-CN" altLang="en-US" b="0" i="0" dirty="0">
                <a:solidFill>
                  <a:srgbClr val="000000"/>
                </a:solidFill>
                <a:effectLst/>
                <a:latin typeface="Roboto" panose="02000000000000000000" pitchFamily="2" charset="0"/>
              </a:rPr>
              <a:t>旨在通过学习合适的后验分布来捕捉去噪问题的固有不确定性。</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12</a:t>
            </a:fld>
            <a:endParaRPr lang="zh-CN" altLang="en-US"/>
          </a:p>
        </p:txBody>
      </p:sp>
    </p:spTree>
    <p:extLst>
      <p:ext uri="{BB962C8B-B14F-4D97-AF65-F5344CB8AC3E}">
        <p14:creationId xmlns:p14="http://schemas.microsoft.com/office/powerpoint/2010/main" val="338742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像素噪声模型，使用混合高斯的模型描述</a:t>
            </a:r>
            <a:endParaRPr lang="en-US" altLang="zh-CN" dirty="0"/>
          </a:p>
          <a:p>
            <a:r>
              <a:rPr lang="zh-CN" altLang="en-US" dirty="0"/>
              <a:t>每个像素的噪声是独立的</a:t>
            </a:r>
            <a:endParaRPr lang="en-US" altLang="zh-CN" dirty="0"/>
          </a:p>
          <a:p>
            <a:r>
              <a:rPr lang="zh-CN" altLang="en-US" dirty="0"/>
              <a:t>噪声符合正态分布</a:t>
            </a:r>
            <a:endParaRPr lang="en-US" altLang="zh-CN" dirty="0"/>
          </a:p>
          <a:p>
            <a:r>
              <a:rPr lang="en-US" altLang="zh-CN" dirty="0"/>
              <a:t>2</a:t>
            </a:r>
            <a:r>
              <a:rPr lang="zh-CN" altLang="en-US" dirty="0"/>
              <a:t>元的多项式</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13</a:t>
            </a:fld>
            <a:endParaRPr lang="zh-CN" altLang="en-US"/>
          </a:p>
        </p:txBody>
      </p:sp>
    </p:spTree>
    <p:extLst>
      <p:ext uri="{BB962C8B-B14F-4D97-AF65-F5344CB8AC3E}">
        <p14:creationId xmlns:p14="http://schemas.microsoft.com/office/powerpoint/2010/main" val="114173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16</a:t>
            </a:fld>
            <a:endParaRPr lang="zh-CN" altLang="en-US"/>
          </a:p>
        </p:txBody>
      </p:sp>
    </p:spTree>
    <p:extLst>
      <p:ext uri="{BB962C8B-B14F-4D97-AF65-F5344CB8AC3E}">
        <p14:creationId xmlns:p14="http://schemas.microsoft.com/office/powerpoint/2010/main" val="163363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预测过程，从</a:t>
            </a:r>
            <a:r>
              <a:rPr lang="en-US" altLang="zh-CN" dirty="0"/>
              <a:t>x</a:t>
            </a:r>
            <a:r>
              <a:rPr lang="zh-CN" altLang="en-US" dirty="0"/>
              <a:t>生成后验分布，然后采样出</a:t>
            </a:r>
            <a:r>
              <a:rPr lang="en-US" altLang="zh-CN" dirty="0" err="1"/>
              <a:t>zk</a:t>
            </a:r>
            <a:r>
              <a:rPr lang="zh-CN" altLang="en-US" dirty="0"/>
              <a:t>，然后生成</a:t>
            </a:r>
            <a:r>
              <a:rPr lang="en-US" altLang="zh-CN" dirty="0"/>
              <a:t>s</a:t>
            </a:r>
          </a:p>
          <a:p>
            <a:r>
              <a:rPr lang="zh-CN" altLang="en-US" dirty="0"/>
              <a:t>通过生成的许多</a:t>
            </a:r>
            <a:r>
              <a:rPr lang="en-US" altLang="zh-CN" dirty="0"/>
              <a:t>s</a:t>
            </a:r>
            <a:r>
              <a:rPr lang="zh-CN" altLang="en-US" dirty="0"/>
              <a:t>，可以平均得到</a:t>
            </a:r>
            <a:r>
              <a:rPr lang="en-US" altLang="zh-CN" dirty="0"/>
              <a:t>MMSE</a:t>
            </a:r>
            <a:r>
              <a:rPr lang="zh-CN" altLang="en-US" dirty="0"/>
              <a:t>结果，尽可能找到最大后验估计</a:t>
            </a:r>
            <a:r>
              <a:rPr lang="en-US" altLang="zh-CN" dirty="0"/>
              <a:t>MAP</a:t>
            </a:r>
            <a:r>
              <a:rPr lang="zh-CN" altLang="en-US" dirty="0"/>
              <a:t>，使用均值移位算法</a:t>
            </a:r>
            <a:endParaRPr lang="en-US" altLang="zh-CN" dirty="0"/>
          </a:p>
          <a:p>
            <a:pPr algn="l">
              <a:buFont typeface="+mj-lt"/>
              <a:buAutoNum type="arabicPeriod"/>
            </a:pPr>
            <a:r>
              <a:rPr lang="zh-CN" altLang="en-US" b="0" i="0" dirty="0">
                <a:solidFill>
                  <a:srgbClr val="333333"/>
                </a:solidFill>
                <a:effectLst/>
                <a:latin typeface="-apple-system"/>
              </a:rPr>
              <a:t>。我们从一个点</a:t>
            </a:r>
            <a:r>
              <a:rPr lang="en-US" altLang="zh-CN" b="0" i="0" dirty="0">
                <a:solidFill>
                  <a:srgbClr val="333333"/>
                </a:solidFill>
                <a:effectLst/>
                <a:latin typeface="-apple-system"/>
              </a:rPr>
              <a:t>C</a:t>
            </a:r>
            <a:r>
              <a:rPr lang="zh-CN" altLang="en-US" b="0" i="0" dirty="0">
                <a:solidFill>
                  <a:srgbClr val="333333"/>
                </a:solidFill>
                <a:effectLst/>
                <a:latin typeface="-apple-system"/>
              </a:rPr>
              <a:t>（随机选择）为中心的圆形滑窗开始，以半径</a:t>
            </a:r>
            <a:r>
              <a:rPr lang="en-US" altLang="zh-CN" b="0" i="0" dirty="0">
                <a:solidFill>
                  <a:srgbClr val="333333"/>
                </a:solidFill>
                <a:effectLst/>
                <a:latin typeface="-apple-system"/>
              </a:rPr>
              <a:t>r</a:t>
            </a:r>
            <a:r>
              <a:rPr lang="zh-CN" altLang="en-US" b="0" i="0" dirty="0">
                <a:solidFill>
                  <a:srgbClr val="333333"/>
                </a:solidFill>
                <a:effectLst/>
                <a:latin typeface="-apple-system"/>
              </a:rPr>
              <a:t>为内核。均值偏移是一种爬山算法，他需要在内个步骤中反复地将这个内核移动到一个更高的密度区域，直到收敛。</a:t>
            </a:r>
          </a:p>
          <a:p>
            <a:pPr algn="l">
              <a:buFont typeface="+mj-lt"/>
              <a:buAutoNum type="arabicPeriod"/>
            </a:pPr>
            <a:r>
              <a:rPr lang="zh-CN" altLang="en-US" b="0" i="0" dirty="0">
                <a:solidFill>
                  <a:srgbClr val="333333"/>
                </a:solidFill>
                <a:effectLst/>
                <a:latin typeface="-apple-system"/>
              </a:rPr>
              <a:t>在每一次迭代中，滑动窗口会移向密度较高的区域，将中心点移动到窗口内的点的平均值（因此得名）</a:t>
            </a:r>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18</a:t>
            </a:fld>
            <a:endParaRPr lang="zh-CN" altLang="en-US"/>
          </a:p>
        </p:txBody>
      </p:sp>
    </p:spTree>
    <p:extLst>
      <p:ext uri="{BB962C8B-B14F-4D97-AF65-F5344CB8AC3E}">
        <p14:creationId xmlns:p14="http://schemas.microsoft.com/office/powerpoint/2010/main" val="164382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AFDAD-B5A4-406F-A8B8-896EED2BDC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9476CA-5414-4932-A565-47525F617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800714-438F-44F1-953B-5619505D6CBF}"/>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06B4009B-BB8B-4364-94FE-C901D6A0E9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4A1C5-0C78-4AD3-9A12-F058092C04F7}"/>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921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5558B-8ECC-4CD2-B653-100BA424CE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A706A6-B772-4B6F-9AA7-067003E35F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427549-F5F8-4BE3-97A3-15678E5D619E}"/>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597DA8B1-A9B1-438A-B2CC-0AACCCD630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DB310-F982-4031-9B4E-9F314EE7BFE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173078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447FE8-B106-4DAC-B55E-1ABFACA610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D5F0A3-3573-4271-92E7-E1E4BBECF7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C353D2-298E-44D2-BDCC-3AFB09487DA8}"/>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9A1DB2CB-F2C1-48E6-9687-73703DAE7B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7B595A-4A5E-466B-BFD0-743ACBB717A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63579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3DC11-FFB9-4F04-86E2-3E844C794D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3E230C-10BA-45BE-939A-1E01FC894E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8FE49-6AB4-45D9-900B-B89602217E88}"/>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995465A7-0BDC-4FB4-A038-07126E9B5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916483-A7C0-464A-A86B-EB243F868342}"/>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10543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C065-6529-4848-B2E6-0DF08390AF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8FB882-8A53-4C7C-998D-787C8B89EC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B3FE84-860D-4BCC-95EF-5865A2147479}"/>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F3C5AC96-5F61-48AB-A66C-0B2C1342BC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61EC9C-488C-4D6E-BBD2-F27A43C50F30}"/>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8447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CA47-D21C-461D-90A7-BA2816E677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D72DE9-088C-43C8-999D-45B75DE9C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535493-4757-427F-97ED-D9F56F70AD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0B8EA-ABB7-49B7-B407-3CC8B0A24295}"/>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6" name="页脚占位符 5">
            <a:extLst>
              <a:ext uri="{FF2B5EF4-FFF2-40B4-BE49-F238E27FC236}">
                <a16:creationId xmlns:a16="http://schemas.microsoft.com/office/drawing/2014/main" id="{A382554F-BE05-415D-8E66-040548932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111E02-C3E5-4EA9-A4C7-88B10D7AD8F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738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CF192-D533-4E3E-A4EE-F0008C3665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78E44E-9D2E-42D9-AACF-9BE44A249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3E0295-C5AB-4D9D-B0AC-84B45F9641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F49320-2143-4FCF-923B-802AD3D62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B656876-E69E-442A-96BD-7D3CD1EEA1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7E5E42-7E0A-41C4-85C3-8524AB483604}"/>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8" name="页脚占位符 7">
            <a:extLst>
              <a:ext uri="{FF2B5EF4-FFF2-40B4-BE49-F238E27FC236}">
                <a16:creationId xmlns:a16="http://schemas.microsoft.com/office/drawing/2014/main" id="{4C1F6D4E-49EA-4FCA-8F71-4FC58C41BA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DEFAFD-8A45-4B25-BDF8-97E62AB3611E}"/>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43284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91D97-5E35-497D-875E-A8FE62EBE0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3E4875-D82C-48DC-B327-AECAC6E25A81}"/>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4" name="页脚占位符 3">
            <a:extLst>
              <a:ext uri="{FF2B5EF4-FFF2-40B4-BE49-F238E27FC236}">
                <a16:creationId xmlns:a16="http://schemas.microsoft.com/office/drawing/2014/main" id="{45AF5596-45AE-425F-AEDC-A2150E4E7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D0AC668-B3A6-43BA-9B39-59B8BA6593CF}"/>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63054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5A367-E93F-464F-8313-F46467DF1F6F}"/>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3" name="页脚占位符 2">
            <a:extLst>
              <a:ext uri="{FF2B5EF4-FFF2-40B4-BE49-F238E27FC236}">
                <a16:creationId xmlns:a16="http://schemas.microsoft.com/office/drawing/2014/main" id="{E6873E10-1472-4757-B830-D0187821EA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A48282-D027-419E-A44E-CFF75D5CF73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23109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DB52-7764-4437-8F6E-CCD8D0E294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B4EC60-4452-4F00-9481-6475A3341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23141D-812C-431A-BF67-30B1B4BE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1E7AF3-CE59-44F5-9619-E2913DFBD30D}"/>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6" name="页脚占位符 5">
            <a:extLst>
              <a:ext uri="{FF2B5EF4-FFF2-40B4-BE49-F238E27FC236}">
                <a16:creationId xmlns:a16="http://schemas.microsoft.com/office/drawing/2014/main" id="{FDF59504-97FF-4467-8772-32161EA370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48419D-F8BD-4B7E-92FF-58FC37047B0C}"/>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66742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9D512-9E37-40D1-A8E6-6A6884E221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2479FA-23E5-49FE-9321-48699963B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1A604E-D146-45A9-B635-29D0FDB6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6AF18B-FFD7-4AED-BF79-CC97F3A4E9C7}"/>
              </a:ext>
            </a:extLst>
          </p:cNvPr>
          <p:cNvSpPr>
            <a:spLocks noGrp="1"/>
          </p:cNvSpPr>
          <p:nvPr>
            <p:ph type="dt" sz="half" idx="10"/>
          </p:nvPr>
        </p:nvSpPr>
        <p:spPr/>
        <p:txBody>
          <a:bodyPr/>
          <a:lstStyle/>
          <a:p>
            <a:fld id="{DB249738-5A7A-4BD9-B522-829D0E8A6DE5}" type="datetimeFigureOut">
              <a:rPr lang="zh-CN" altLang="en-US" smtClean="0"/>
              <a:t>2021/10/19</a:t>
            </a:fld>
            <a:endParaRPr lang="zh-CN" altLang="en-US"/>
          </a:p>
        </p:txBody>
      </p:sp>
      <p:sp>
        <p:nvSpPr>
          <p:cNvPr id="6" name="页脚占位符 5">
            <a:extLst>
              <a:ext uri="{FF2B5EF4-FFF2-40B4-BE49-F238E27FC236}">
                <a16:creationId xmlns:a16="http://schemas.microsoft.com/office/drawing/2014/main" id="{28728A20-4BA2-43FD-B831-FA6F8197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B4051B-26A0-471E-A1FE-CA51E2408DB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44826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86F98F-3898-4F0F-82BF-FEB0E214E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A408F7-F2A6-4BC8-98B0-02E6C1E53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BEB062-3A98-4F21-B189-78B1ABDEF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49738-5A7A-4BD9-B522-829D0E8A6DE5}"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3C9014E5-DFA8-4075-A86E-441C78E66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D9160F-C1E6-467C-925F-6CE3BEDE9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97364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png"/><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0.png"/><Relationship Id="rId5" Type="http://schemas.openxmlformats.org/officeDocument/2006/relationships/image" Target="../media/image2.png"/><Relationship Id="rId10" Type="http://schemas.openxmlformats.org/officeDocument/2006/relationships/image" Target="../media/image59.png"/><Relationship Id="rId4" Type="http://schemas.microsoft.com/office/2007/relationships/hdphoto" Target="../media/hdphoto1.wdp"/><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1.wdp"/><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7.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2.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5" Type="http://schemas.microsoft.com/office/2007/relationships/hdphoto" Target="../media/hdphoto2.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5.png"/><Relationship Id="rId5" Type="http://schemas.microsoft.com/office/2007/relationships/hdphoto" Target="../media/hdphoto2.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7.png"/><Relationship Id="rId5" Type="http://schemas.microsoft.com/office/2007/relationships/hdphoto" Target="../media/hdphoto2.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3.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1.wdp"/><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7.png"/><Relationship Id="rId5" Type="http://schemas.microsoft.com/office/2007/relationships/hdphoto" Target="../media/hdphoto2.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0.png"/><Relationship Id="rId5" Type="http://schemas.microsoft.com/office/2007/relationships/hdphoto" Target="../media/hdphoto2.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6.png"/><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7.png"/><Relationship Id="rId5" Type="http://schemas.microsoft.com/office/2007/relationships/hdphoto" Target="../media/hdphoto2.wdp"/><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hdphoto" Target="../media/hdphoto1.wdp"/><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8.png"/><Relationship Id="rId5" Type="http://schemas.microsoft.com/office/2007/relationships/hdphoto" Target="../media/hdphoto2.wdp"/><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7.png"/><Relationship Id="rId5" Type="http://schemas.microsoft.com/office/2007/relationships/hdphoto" Target="../media/hdphoto2.wdp"/><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8.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1.png"/><Relationship Id="rId5" Type="http://schemas.microsoft.com/office/2007/relationships/hdphoto" Target="../media/hdphoto2.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2.png"/><Relationship Id="rId5" Type="http://schemas.microsoft.com/office/2007/relationships/hdphoto" Target="../media/hdphoto2.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3.png"/><Relationship Id="rId5" Type="http://schemas.microsoft.com/office/2007/relationships/hdphoto" Target="../media/hdphoto2.wdp"/><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4.png"/><Relationship Id="rId5" Type="http://schemas.microsoft.com/office/2007/relationships/hdphoto" Target="../media/hdphoto2.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7.png"/><Relationship Id="rId5" Type="http://schemas.microsoft.com/office/2007/relationships/hdphoto" Target="../media/hdphoto2.wdp"/><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519079" y="2256684"/>
            <a:ext cx="9583709" cy="1200329"/>
          </a:xfrm>
          <a:prstGeom prst="rect">
            <a:avLst/>
          </a:prstGeom>
          <a:noFill/>
        </p:spPr>
        <p:txBody>
          <a:bodyPr wrap="square" rtlCol="0">
            <a:spAutoFit/>
          </a:bodyPr>
          <a:lstStyle/>
          <a:p>
            <a:pPr algn="ctr"/>
            <a:r>
              <a:rPr lang="en-US" altLang="zh-CN" sz="3600" b="1" dirty="0">
                <a:solidFill>
                  <a:srgbClr val="000000"/>
                </a:solidFill>
                <a:latin typeface="NimbusRomNo9L-Medi"/>
              </a:rPr>
              <a:t>Unsupervised Generative </a:t>
            </a:r>
            <a:r>
              <a:rPr lang="en-US" altLang="zh-CN" sz="3600" b="1" dirty="0" err="1">
                <a:solidFill>
                  <a:srgbClr val="000000"/>
                </a:solidFill>
                <a:latin typeface="NimbusRomNo9L-Medi"/>
              </a:rPr>
              <a:t>Diverisity</a:t>
            </a:r>
            <a:r>
              <a:rPr lang="en-US" altLang="zh-CN" sz="3600" b="1" dirty="0">
                <a:solidFill>
                  <a:srgbClr val="000000"/>
                </a:solidFill>
                <a:latin typeface="NimbusRomNo9L-Medi"/>
              </a:rPr>
              <a:t> Denoising Methods in VAE</a:t>
            </a:r>
            <a:endParaRPr lang="zh-CN" altLang="en-US" sz="3600" b="1" dirty="0"/>
          </a:p>
        </p:txBody>
      </p:sp>
      <p:sp>
        <p:nvSpPr>
          <p:cNvPr id="4" name="文本框 3">
            <a:extLst>
              <a:ext uri="{FF2B5EF4-FFF2-40B4-BE49-F238E27FC236}">
                <a16:creationId xmlns:a16="http://schemas.microsoft.com/office/drawing/2014/main" id="{1E676ED0-15F2-4797-8695-6158765280DE}"/>
              </a:ext>
            </a:extLst>
          </p:cNvPr>
          <p:cNvSpPr txBox="1"/>
          <p:nvPr/>
        </p:nvSpPr>
        <p:spPr>
          <a:xfrm>
            <a:off x="8267168" y="3508710"/>
            <a:ext cx="2019387" cy="892552"/>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陈祥</a:t>
            </a:r>
            <a:endParaRPr lang="en-US" altLang="zh-CN" sz="2800" b="1" dirty="0">
              <a:latin typeface="华文楷体" panose="02010600040101010101" pitchFamily="2" charset="-122"/>
              <a:ea typeface="华文楷体" panose="02010600040101010101" pitchFamily="2" charset="-122"/>
            </a:endParaRPr>
          </a:p>
          <a:p>
            <a:r>
              <a:rPr lang="en-US" altLang="zh-CN" sz="2400" b="1" dirty="0">
                <a:ea typeface="华文楷体" panose="02010600040101010101" pitchFamily="2" charset="-122"/>
              </a:rPr>
              <a:t>2021.10.19</a:t>
            </a:r>
            <a:endParaRPr lang="zh-CN" altLang="en-US" sz="2400" b="1" dirty="0">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11" name="文本框 10">
            <a:extLst>
              <a:ext uri="{FF2B5EF4-FFF2-40B4-BE49-F238E27FC236}">
                <a16:creationId xmlns:a16="http://schemas.microsoft.com/office/drawing/2014/main" id="{9EB60B80-A912-4839-81BE-4AC23FF39DC4}"/>
              </a:ext>
            </a:extLst>
          </p:cNvPr>
          <p:cNvSpPr txBox="1"/>
          <p:nvPr/>
        </p:nvSpPr>
        <p:spPr>
          <a:xfrm>
            <a:off x="773938" y="1282981"/>
            <a:ext cx="6096000" cy="2585323"/>
          </a:xfrm>
          <a:prstGeom prst="rect">
            <a:avLst/>
          </a:prstGeom>
          <a:noFill/>
        </p:spPr>
        <p:txBody>
          <a:bodyPr wrap="square">
            <a:spAutoFit/>
          </a:bodyPr>
          <a:lstStyle/>
          <a:p>
            <a:r>
              <a:rPr lang="en-US" altLang="zh-CN" b="1" dirty="0"/>
              <a:t>All existing approaches have a common flaw: </a:t>
            </a:r>
          </a:p>
          <a:p>
            <a:r>
              <a:rPr lang="en-US" altLang="zh-CN" b="1" dirty="0"/>
              <a:t>distortions degrade some of the information content in images, generally making it impossible to fully recover the desired clean signal with certainty. Even an ideal method cannot know which of many possible clean images really has given rise to the degraded observation at hand. Hence, any restoration method has to make a compromise between possible solutions when predicting a restored image.</a:t>
            </a:r>
            <a:endParaRPr lang="zh-CN" altLang="en-US" b="1" dirty="0"/>
          </a:p>
        </p:txBody>
      </p:sp>
      <p:sp>
        <p:nvSpPr>
          <p:cNvPr id="19" name="文本框 18">
            <a:extLst>
              <a:ext uri="{FF2B5EF4-FFF2-40B4-BE49-F238E27FC236}">
                <a16:creationId xmlns:a16="http://schemas.microsoft.com/office/drawing/2014/main" id="{2C402DEA-E4CC-44B5-981B-DEB0FB9BFAC3}"/>
              </a:ext>
            </a:extLst>
          </p:cNvPr>
          <p:cNvSpPr txBox="1"/>
          <p:nvPr/>
        </p:nvSpPr>
        <p:spPr>
          <a:xfrm>
            <a:off x="6869938" y="1282981"/>
            <a:ext cx="5006790" cy="2031325"/>
          </a:xfrm>
          <a:prstGeom prst="rect">
            <a:avLst/>
          </a:prstGeom>
          <a:noFill/>
        </p:spPr>
        <p:txBody>
          <a:bodyPr wrap="square">
            <a:spAutoFit/>
          </a:bodyPr>
          <a:lstStyle/>
          <a:p>
            <a:r>
              <a:rPr lang="en-US" altLang="zh-CN" b="1" dirty="0"/>
              <a:t>Benefit of DIVNOISING</a:t>
            </a:r>
          </a:p>
          <a:p>
            <a:r>
              <a:rPr lang="en-US" altLang="zh-CN" b="1" dirty="0"/>
              <a:t>Do not need to commit to a single prediction, but is instead capable of generating diverse samples from an approximate posterior of possible true signals. (Note that point estimates can still be inferred if desired, )</a:t>
            </a:r>
          </a:p>
          <a:p>
            <a:endParaRPr lang="en-US" altLang="zh-CN" b="1" dirty="0"/>
          </a:p>
        </p:txBody>
      </p:sp>
    </p:spTree>
    <p:extLst>
      <p:ext uri="{BB962C8B-B14F-4D97-AF65-F5344CB8AC3E}">
        <p14:creationId xmlns:p14="http://schemas.microsoft.com/office/powerpoint/2010/main" val="154363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pic>
        <p:nvPicPr>
          <p:cNvPr id="23" name="图片 22">
            <a:extLst>
              <a:ext uri="{FF2B5EF4-FFF2-40B4-BE49-F238E27FC236}">
                <a16:creationId xmlns:a16="http://schemas.microsoft.com/office/drawing/2014/main" id="{485CA34B-3546-4A58-91C8-71F5B2C94C69}"/>
              </a:ext>
            </a:extLst>
          </p:cNvPr>
          <p:cNvPicPr>
            <a:picLocks noChangeAspect="1"/>
          </p:cNvPicPr>
          <p:nvPr/>
        </p:nvPicPr>
        <p:blipFill>
          <a:blip r:embed="rId6"/>
          <a:stretch>
            <a:fillRect/>
          </a:stretch>
        </p:blipFill>
        <p:spPr>
          <a:xfrm>
            <a:off x="114300" y="1199348"/>
            <a:ext cx="11963400" cy="5305425"/>
          </a:xfrm>
          <a:prstGeom prst="rect">
            <a:avLst/>
          </a:prstGeom>
        </p:spPr>
      </p:pic>
    </p:spTree>
    <p:extLst>
      <p:ext uri="{BB962C8B-B14F-4D97-AF65-F5344CB8AC3E}">
        <p14:creationId xmlns:p14="http://schemas.microsoft.com/office/powerpoint/2010/main" val="196553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10" name="文本框 9">
            <a:extLst>
              <a:ext uri="{FF2B5EF4-FFF2-40B4-BE49-F238E27FC236}">
                <a16:creationId xmlns:a16="http://schemas.microsoft.com/office/drawing/2014/main" id="{C81554F5-2163-43E7-BD83-930A7034558B}"/>
              </a:ext>
            </a:extLst>
          </p:cNvPr>
          <p:cNvSpPr txBox="1"/>
          <p:nvPr/>
        </p:nvSpPr>
        <p:spPr>
          <a:xfrm>
            <a:off x="728148" y="1714410"/>
            <a:ext cx="4804410" cy="369332"/>
          </a:xfrm>
          <a:prstGeom prst="rect">
            <a:avLst/>
          </a:prstGeom>
          <a:noFill/>
        </p:spPr>
        <p:txBody>
          <a:bodyPr wrap="square">
            <a:spAutoFit/>
          </a:bodyPr>
          <a:lstStyle/>
          <a:p>
            <a:r>
              <a:rPr lang="en-US" altLang="zh-CN" b="1" dirty="0"/>
              <a:t>Observation likelihood or the noise model</a:t>
            </a:r>
            <a:endParaRPr lang="zh-CN" altLang="en-US" b="1" dirty="0"/>
          </a:p>
        </p:txBody>
      </p:sp>
      <p:sp>
        <p:nvSpPr>
          <p:cNvPr id="12" name="文本框 11">
            <a:extLst>
              <a:ext uri="{FF2B5EF4-FFF2-40B4-BE49-F238E27FC236}">
                <a16:creationId xmlns:a16="http://schemas.microsoft.com/office/drawing/2014/main" id="{77904944-B1A0-4140-B036-7EA45CBCCE23}"/>
              </a:ext>
            </a:extLst>
          </p:cNvPr>
          <p:cNvSpPr txBox="1"/>
          <p:nvPr/>
        </p:nvSpPr>
        <p:spPr>
          <a:xfrm>
            <a:off x="728148" y="2515557"/>
            <a:ext cx="7933938" cy="646331"/>
          </a:xfrm>
          <a:prstGeom prst="rect">
            <a:avLst/>
          </a:prstGeom>
          <a:noFill/>
        </p:spPr>
        <p:txBody>
          <a:bodyPr wrap="square">
            <a:spAutoFit/>
          </a:bodyPr>
          <a:lstStyle/>
          <a:p>
            <a:r>
              <a:rPr lang="en-US" altLang="zh-CN" b="1" dirty="0"/>
              <a:t>DIVNOISING is designed to capture the inherent uncertainty of the denoising problem by learning a suitable posterior distribution. </a:t>
            </a:r>
            <a:endParaRPr lang="zh-CN" altLang="en-US" b="1" dirty="0"/>
          </a:p>
        </p:txBody>
      </p:sp>
      <p:pic>
        <p:nvPicPr>
          <p:cNvPr id="8" name="图片 7">
            <a:extLst>
              <a:ext uri="{FF2B5EF4-FFF2-40B4-BE49-F238E27FC236}">
                <a16:creationId xmlns:a16="http://schemas.microsoft.com/office/drawing/2014/main" id="{6BD1262C-DECB-4AFC-B50E-B40E06150A05}"/>
              </a:ext>
            </a:extLst>
          </p:cNvPr>
          <p:cNvPicPr>
            <a:picLocks noChangeAspect="1"/>
          </p:cNvPicPr>
          <p:nvPr/>
        </p:nvPicPr>
        <p:blipFill>
          <a:blip r:embed="rId7"/>
          <a:stretch>
            <a:fillRect/>
          </a:stretch>
        </p:blipFill>
        <p:spPr>
          <a:xfrm>
            <a:off x="6289663" y="1330793"/>
            <a:ext cx="1876425" cy="295275"/>
          </a:xfrm>
          <a:prstGeom prst="rect">
            <a:avLst/>
          </a:prstGeom>
        </p:spPr>
      </p:pic>
      <p:sp>
        <p:nvSpPr>
          <p:cNvPr id="19" name="文本框 18">
            <a:extLst>
              <a:ext uri="{FF2B5EF4-FFF2-40B4-BE49-F238E27FC236}">
                <a16:creationId xmlns:a16="http://schemas.microsoft.com/office/drawing/2014/main" id="{9EF96616-8A3A-46ED-B36D-7D5A212B7D84}"/>
              </a:ext>
            </a:extLst>
          </p:cNvPr>
          <p:cNvSpPr txBox="1"/>
          <p:nvPr/>
        </p:nvSpPr>
        <p:spPr>
          <a:xfrm>
            <a:off x="728148" y="1264632"/>
            <a:ext cx="3464560" cy="369332"/>
          </a:xfrm>
          <a:prstGeom prst="rect">
            <a:avLst/>
          </a:prstGeom>
          <a:noFill/>
        </p:spPr>
        <p:txBody>
          <a:bodyPr wrap="square">
            <a:spAutoFit/>
          </a:bodyPr>
          <a:lstStyle/>
          <a:p>
            <a:r>
              <a:rPr lang="en-US" altLang="zh-CN" b="1" dirty="0"/>
              <a:t>Clean signal</a:t>
            </a:r>
            <a:endParaRPr lang="zh-CN" altLang="en-US" b="1" dirty="0"/>
          </a:p>
        </p:txBody>
      </p:sp>
      <p:sp>
        <p:nvSpPr>
          <p:cNvPr id="21" name="文本框 20">
            <a:extLst>
              <a:ext uri="{FF2B5EF4-FFF2-40B4-BE49-F238E27FC236}">
                <a16:creationId xmlns:a16="http://schemas.microsoft.com/office/drawing/2014/main" id="{D95B8119-C007-4A83-9BFF-649D3161C39A}"/>
              </a:ext>
            </a:extLst>
          </p:cNvPr>
          <p:cNvSpPr txBox="1"/>
          <p:nvPr/>
        </p:nvSpPr>
        <p:spPr>
          <a:xfrm>
            <a:off x="4301807" y="1264632"/>
            <a:ext cx="3464560" cy="369332"/>
          </a:xfrm>
          <a:prstGeom prst="rect">
            <a:avLst/>
          </a:prstGeom>
          <a:noFill/>
        </p:spPr>
        <p:txBody>
          <a:bodyPr wrap="square">
            <a:spAutoFit/>
          </a:bodyPr>
          <a:lstStyle/>
          <a:p>
            <a:r>
              <a:rPr lang="en-US" altLang="zh-CN" b="1" dirty="0"/>
              <a:t>Corrupted signal</a:t>
            </a:r>
            <a:endParaRPr lang="zh-CN" altLang="en-US" b="1" dirty="0"/>
          </a:p>
        </p:txBody>
      </p:sp>
      <p:pic>
        <p:nvPicPr>
          <p:cNvPr id="13" name="图片 12">
            <a:extLst>
              <a:ext uri="{FF2B5EF4-FFF2-40B4-BE49-F238E27FC236}">
                <a16:creationId xmlns:a16="http://schemas.microsoft.com/office/drawing/2014/main" id="{3D0C9080-8664-4D15-82E4-461EBA86B633}"/>
              </a:ext>
            </a:extLst>
          </p:cNvPr>
          <p:cNvPicPr>
            <a:picLocks noChangeAspect="1"/>
          </p:cNvPicPr>
          <p:nvPr/>
        </p:nvPicPr>
        <p:blipFill>
          <a:blip r:embed="rId8"/>
          <a:stretch>
            <a:fillRect/>
          </a:stretch>
        </p:blipFill>
        <p:spPr>
          <a:xfrm>
            <a:off x="2290248" y="1305358"/>
            <a:ext cx="1752600" cy="304800"/>
          </a:xfrm>
          <a:prstGeom prst="rect">
            <a:avLst/>
          </a:prstGeom>
        </p:spPr>
      </p:pic>
      <p:pic>
        <p:nvPicPr>
          <p:cNvPr id="17" name="图片 16">
            <a:extLst>
              <a:ext uri="{FF2B5EF4-FFF2-40B4-BE49-F238E27FC236}">
                <a16:creationId xmlns:a16="http://schemas.microsoft.com/office/drawing/2014/main" id="{DBE9FBE6-BF3A-451A-A262-54E53004C5B6}"/>
              </a:ext>
            </a:extLst>
          </p:cNvPr>
          <p:cNvPicPr>
            <a:picLocks noChangeAspect="1"/>
          </p:cNvPicPr>
          <p:nvPr/>
        </p:nvPicPr>
        <p:blipFill>
          <a:blip r:embed="rId9"/>
          <a:stretch>
            <a:fillRect/>
          </a:stretch>
        </p:blipFill>
        <p:spPr>
          <a:xfrm>
            <a:off x="5359838" y="1747921"/>
            <a:ext cx="990600" cy="361950"/>
          </a:xfrm>
          <a:prstGeom prst="rect">
            <a:avLst/>
          </a:prstGeom>
        </p:spPr>
      </p:pic>
      <p:pic>
        <p:nvPicPr>
          <p:cNvPr id="26" name="图片 25">
            <a:extLst>
              <a:ext uri="{FF2B5EF4-FFF2-40B4-BE49-F238E27FC236}">
                <a16:creationId xmlns:a16="http://schemas.microsoft.com/office/drawing/2014/main" id="{1B52E83B-5B40-447A-ADE3-0112E75F3D45}"/>
              </a:ext>
            </a:extLst>
          </p:cNvPr>
          <p:cNvPicPr>
            <a:picLocks noChangeAspect="1"/>
          </p:cNvPicPr>
          <p:nvPr/>
        </p:nvPicPr>
        <p:blipFill>
          <a:blip r:embed="rId10"/>
          <a:stretch>
            <a:fillRect/>
          </a:stretch>
        </p:blipFill>
        <p:spPr>
          <a:xfrm>
            <a:off x="686448" y="3406410"/>
            <a:ext cx="5622389" cy="1401218"/>
          </a:xfrm>
          <a:prstGeom prst="rect">
            <a:avLst/>
          </a:prstGeom>
        </p:spPr>
      </p:pic>
      <p:pic>
        <p:nvPicPr>
          <p:cNvPr id="28" name="图片 27">
            <a:extLst>
              <a:ext uri="{FF2B5EF4-FFF2-40B4-BE49-F238E27FC236}">
                <a16:creationId xmlns:a16="http://schemas.microsoft.com/office/drawing/2014/main" id="{7796B86F-2282-4081-86C9-0A81A860DC8F}"/>
              </a:ext>
            </a:extLst>
          </p:cNvPr>
          <p:cNvPicPr>
            <a:picLocks noChangeAspect="1"/>
          </p:cNvPicPr>
          <p:nvPr/>
        </p:nvPicPr>
        <p:blipFill>
          <a:blip r:embed="rId11"/>
          <a:stretch>
            <a:fillRect/>
          </a:stretch>
        </p:blipFill>
        <p:spPr>
          <a:xfrm>
            <a:off x="378968" y="5385776"/>
            <a:ext cx="3829050" cy="457200"/>
          </a:xfrm>
          <a:prstGeom prst="rect">
            <a:avLst/>
          </a:prstGeom>
        </p:spPr>
      </p:pic>
      <p:pic>
        <p:nvPicPr>
          <p:cNvPr id="30" name="图片 29">
            <a:extLst>
              <a:ext uri="{FF2B5EF4-FFF2-40B4-BE49-F238E27FC236}">
                <a16:creationId xmlns:a16="http://schemas.microsoft.com/office/drawing/2014/main" id="{AB18448C-3A33-491A-9567-3A33FF48ED48}"/>
              </a:ext>
            </a:extLst>
          </p:cNvPr>
          <p:cNvPicPr>
            <a:picLocks noChangeAspect="1"/>
          </p:cNvPicPr>
          <p:nvPr/>
        </p:nvPicPr>
        <p:blipFill>
          <a:blip r:embed="rId12"/>
          <a:stretch>
            <a:fillRect/>
          </a:stretch>
        </p:blipFill>
        <p:spPr>
          <a:xfrm>
            <a:off x="378968" y="6081738"/>
            <a:ext cx="8782050" cy="647700"/>
          </a:xfrm>
          <a:prstGeom prst="rect">
            <a:avLst/>
          </a:prstGeom>
        </p:spPr>
      </p:pic>
      <p:pic>
        <p:nvPicPr>
          <p:cNvPr id="32" name="图片 31">
            <a:extLst>
              <a:ext uri="{FF2B5EF4-FFF2-40B4-BE49-F238E27FC236}">
                <a16:creationId xmlns:a16="http://schemas.microsoft.com/office/drawing/2014/main" id="{74A900A6-A8ED-4654-9147-B4C178F3186E}"/>
              </a:ext>
            </a:extLst>
          </p:cNvPr>
          <p:cNvPicPr>
            <a:picLocks noChangeAspect="1"/>
          </p:cNvPicPr>
          <p:nvPr/>
        </p:nvPicPr>
        <p:blipFill>
          <a:blip r:embed="rId13"/>
          <a:stretch>
            <a:fillRect/>
          </a:stretch>
        </p:blipFill>
        <p:spPr>
          <a:xfrm>
            <a:off x="4643304" y="5366726"/>
            <a:ext cx="2505075" cy="495300"/>
          </a:xfrm>
          <a:prstGeom prst="rect">
            <a:avLst/>
          </a:prstGeom>
        </p:spPr>
      </p:pic>
      <p:pic>
        <p:nvPicPr>
          <p:cNvPr id="34" name="图片 33">
            <a:extLst>
              <a:ext uri="{FF2B5EF4-FFF2-40B4-BE49-F238E27FC236}">
                <a16:creationId xmlns:a16="http://schemas.microsoft.com/office/drawing/2014/main" id="{3D10AC2E-6404-425B-851F-07593ADC6CAD}"/>
              </a:ext>
            </a:extLst>
          </p:cNvPr>
          <p:cNvPicPr>
            <a:picLocks noChangeAspect="1"/>
          </p:cNvPicPr>
          <p:nvPr/>
        </p:nvPicPr>
        <p:blipFill>
          <a:blip r:embed="rId14"/>
          <a:stretch>
            <a:fillRect/>
          </a:stretch>
        </p:blipFill>
        <p:spPr>
          <a:xfrm>
            <a:off x="6735027" y="3655867"/>
            <a:ext cx="4770526" cy="610184"/>
          </a:xfrm>
          <a:prstGeom prst="rect">
            <a:avLst/>
          </a:prstGeom>
        </p:spPr>
      </p:pic>
      <p:sp>
        <p:nvSpPr>
          <p:cNvPr id="35" name="文本框 34">
            <a:extLst>
              <a:ext uri="{FF2B5EF4-FFF2-40B4-BE49-F238E27FC236}">
                <a16:creationId xmlns:a16="http://schemas.microsoft.com/office/drawing/2014/main" id="{BFFC6CCE-4EED-4C69-97FF-91D94E26A6F8}"/>
              </a:ext>
            </a:extLst>
          </p:cNvPr>
          <p:cNvSpPr txBox="1"/>
          <p:nvPr/>
        </p:nvSpPr>
        <p:spPr>
          <a:xfrm>
            <a:off x="8264324" y="3194189"/>
            <a:ext cx="2291787" cy="369332"/>
          </a:xfrm>
          <a:prstGeom prst="rect">
            <a:avLst/>
          </a:prstGeom>
          <a:noFill/>
        </p:spPr>
        <p:txBody>
          <a:bodyPr wrap="square" rtlCol="0">
            <a:spAutoFit/>
          </a:bodyPr>
          <a:lstStyle/>
          <a:p>
            <a:r>
              <a:rPr lang="en-US" altLang="zh-CN" b="1" dirty="0"/>
              <a:t>DIVNOISING</a:t>
            </a:r>
            <a:endParaRPr lang="zh-CN" altLang="en-US" b="1" dirty="0"/>
          </a:p>
        </p:txBody>
      </p:sp>
      <p:sp>
        <p:nvSpPr>
          <p:cNvPr id="36" name="文本框 35">
            <a:extLst>
              <a:ext uri="{FF2B5EF4-FFF2-40B4-BE49-F238E27FC236}">
                <a16:creationId xmlns:a16="http://schemas.microsoft.com/office/drawing/2014/main" id="{BEC4DA58-0594-4149-997A-056AB8B90B6A}"/>
              </a:ext>
            </a:extLst>
          </p:cNvPr>
          <p:cNvSpPr txBox="1"/>
          <p:nvPr/>
        </p:nvSpPr>
        <p:spPr>
          <a:xfrm>
            <a:off x="7766367" y="5658310"/>
            <a:ext cx="2291787" cy="369332"/>
          </a:xfrm>
          <a:prstGeom prst="rect">
            <a:avLst/>
          </a:prstGeom>
          <a:noFill/>
        </p:spPr>
        <p:txBody>
          <a:bodyPr wrap="square" rtlCol="0">
            <a:spAutoFit/>
          </a:bodyPr>
          <a:lstStyle/>
          <a:p>
            <a:r>
              <a:rPr lang="en-US" altLang="zh-CN" b="1" dirty="0"/>
              <a:t>VAE</a:t>
            </a:r>
            <a:endParaRPr lang="zh-CN" altLang="en-US" b="1" dirty="0"/>
          </a:p>
        </p:txBody>
      </p:sp>
    </p:spTree>
    <p:extLst>
      <p:ext uri="{BB962C8B-B14F-4D97-AF65-F5344CB8AC3E}">
        <p14:creationId xmlns:p14="http://schemas.microsoft.com/office/powerpoint/2010/main" val="372353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7" name="文本框 6">
            <a:extLst>
              <a:ext uri="{FF2B5EF4-FFF2-40B4-BE49-F238E27FC236}">
                <a16:creationId xmlns:a16="http://schemas.microsoft.com/office/drawing/2014/main" id="{BA9777C6-6A82-416D-85C9-039C3DAEE67C}"/>
              </a:ext>
            </a:extLst>
          </p:cNvPr>
          <p:cNvSpPr txBox="1"/>
          <p:nvPr/>
        </p:nvSpPr>
        <p:spPr>
          <a:xfrm>
            <a:off x="863600" y="1376931"/>
            <a:ext cx="7376160" cy="923330"/>
          </a:xfrm>
          <a:prstGeom prst="rect">
            <a:avLst/>
          </a:prstGeom>
          <a:noFill/>
        </p:spPr>
        <p:txBody>
          <a:bodyPr wrap="square">
            <a:spAutoFit/>
          </a:bodyPr>
          <a:lstStyle/>
          <a:p>
            <a:r>
              <a:rPr lang="en-US" altLang="zh-CN" b="1" dirty="0"/>
              <a:t>The noise model is usually thought to factorize as a product of pixels, implying that the corruption, given the underlying signal, is occurring independently in each pixel as</a:t>
            </a:r>
            <a:endParaRPr lang="zh-CN" altLang="en-US" b="1" dirty="0"/>
          </a:p>
        </p:txBody>
      </p:sp>
      <p:pic>
        <p:nvPicPr>
          <p:cNvPr id="5" name="图片 4">
            <a:extLst>
              <a:ext uri="{FF2B5EF4-FFF2-40B4-BE49-F238E27FC236}">
                <a16:creationId xmlns:a16="http://schemas.microsoft.com/office/drawing/2014/main" id="{1311FF4F-C586-4F01-A9DA-104A595BBA66}"/>
              </a:ext>
            </a:extLst>
          </p:cNvPr>
          <p:cNvPicPr>
            <a:picLocks noChangeAspect="1"/>
          </p:cNvPicPr>
          <p:nvPr/>
        </p:nvPicPr>
        <p:blipFill>
          <a:blip r:embed="rId7"/>
          <a:stretch>
            <a:fillRect/>
          </a:stretch>
        </p:blipFill>
        <p:spPr>
          <a:xfrm>
            <a:off x="2937192" y="2210223"/>
            <a:ext cx="3228975" cy="971550"/>
          </a:xfrm>
          <a:prstGeom prst="rect">
            <a:avLst/>
          </a:prstGeom>
        </p:spPr>
      </p:pic>
      <p:sp>
        <p:nvSpPr>
          <p:cNvPr id="10" name="文本框 9">
            <a:extLst>
              <a:ext uri="{FF2B5EF4-FFF2-40B4-BE49-F238E27FC236}">
                <a16:creationId xmlns:a16="http://schemas.microsoft.com/office/drawing/2014/main" id="{6CC359FA-D052-4373-B290-6E494686FCC3}"/>
              </a:ext>
            </a:extLst>
          </p:cNvPr>
          <p:cNvSpPr txBox="1"/>
          <p:nvPr/>
        </p:nvSpPr>
        <p:spPr>
          <a:xfrm>
            <a:off x="863600" y="3271810"/>
            <a:ext cx="7874000" cy="646331"/>
          </a:xfrm>
          <a:prstGeom prst="rect">
            <a:avLst/>
          </a:prstGeom>
          <a:noFill/>
        </p:spPr>
        <p:txBody>
          <a:bodyPr wrap="square">
            <a:spAutoFit/>
          </a:bodyPr>
          <a:lstStyle/>
          <a:p>
            <a:r>
              <a:rPr lang="en-US" altLang="zh-CN" b="1" dirty="0"/>
              <a:t>Refer to the probability p(</a:t>
            </a:r>
            <a:r>
              <a:rPr lang="en-US" altLang="zh-CN" b="1" dirty="0" err="1"/>
              <a:t>xi|si</a:t>
            </a:r>
            <a:r>
              <a:rPr lang="en-US" altLang="zh-CN" b="1" dirty="0"/>
              <a:t>) of observing a particular noisy value xi at a pixel </a:t>
            </a:r>
            <a:r>
              <a:rPr lang="en-US" altLang="zh-CN" b="1" dirty="0" err="1"/>
              <a:t>i</a:t>
            </a:r>
            <a:r>
              <a:rPr lang="en-US" altLang="zh-CN" b="1" dirty="0"/>
              <a:t> given clean signal </a:t>
            </a:r>
            <a:r>
              <a:rPr lang="en-US" altLang="zh-CN" b="1" dirty="0" err="1"/>
              <a:t>si</a:t>
            </a:r>
            <a:r>
              <a:rPr lang="en-US" altLang="zh-CN" b="1" dirty="0"/>
              <a:t> as the pixel noise model.</a:t>
            </a:r>
            <a:endParaRPr lang="zh-CN" altLang="en-US" b="1" dirty="0"/>
          </a:p>
        </p:txBody>
      </p:sp>
      <p:sp>
        <p:nvSpPr>
          <p:cNvPr id="12" name="文本框 11">
            <a:extLst>
              <a:ext uri="{FF2B5EF4-FFF2-40B4-BE49-F238E27FC236}">
                <a16:creationId xmlns:a16="http://schemas.microsoft.com/office/drawing/2014/main" id="{4EF9A49F-AD5B-424A-B844-4310B3BA03C3}"/>
              </a:ext>
            </a:extLst>
          </p:cNvPr>
          <p:cNvSpPr txBox="1"/>
          <p:nvPr/>
        </p:nvSpPr>
        <p:spPr>
          <a:xfrm>
            <a:off x="863600" y="4015065"/>
            <a:ext cx="6096000" cy="646331"/>
          </a:xfrm>
          <a:prstGeom prst="rect">
            <a:avLst/>
          </a:prstGeom>
          <a:noFill/>
        </p:spPr>
        <p:txBody>
          <a:bodyPr wrap="square">
            <a:spAutoFit/>
          </a:bodyPr>
          <a:lstStyle/>
          <a:p>
            <a:r>
              <a:rPr lang="en-US" altLang="zh-CN" b="1" dirty="0"/>
              <a:t>In this work, we follow the Gaussian Mixture Model (GMM) based noise model description</a:t>
            </a:r>
            <a:endParaRPr lang="zh-CN" altLang="en-US" b="1" dirty="0"/>
          </a:p>
        </p:txBody>
      </p:sp>
      <p:pic>
        <p:nvPicPr>
          <p:cNvPr id="4" name="图片 3">
            <a:extLst>
              <a:ext uri="{FF2B5EF4-FFF2-40B4-BE49-F238E27FC236}">
                <a16:creationId xmlns:a16="http://schemas.microsoft.com/office/drawing/2014/main" id="{BA6365AF-6635-49CD-94B8-0D91F918361F}"/>
              </a:ext>
            </a:extLst>
          </p:cNvPr>
          <p:cNvPicPr>
            <a:picLocks noChangeAspect="1"/>
          </p:cNvPicPr>
          <p:nvPr/>
        </p:nvPicPr>
        <p:blipFill>
          <a:blip r:embed="rId8"/>
          <a:stretch>
            <a:fillRect/>
          </a:stretch>
        </p:blipFill>
        <p:spPr>
          <a:xfrm>
            <a:off x="934024" y="4931349"/>
            <a:ext cx="3762375" cy="790575"/>
          </a:xfrm>
          <a:prstGeom prst="rect">
            <a:avLst/>
          </a:prstGeom>
        </p:spPr>
      </p:pic>
      <p:pic>
        <p:nvPicPr>
          <p:cNvPr id="11" name="图片 10">
            <a:extLst>
              <a:ext uri="{FF2B5EF4-FFF2-40B4-BE49-F238E27FC236}">
                <a16:creationId xmlns:a16="http://schemas.microsoft.com/office/drawing/2014/main" id="{983D394D-7409-4181-AEF1-8FBC362CF30C}"/>
              </a:ext>
            </a:extLst>
          </p:cNvPr>
          <p:cNvPicPr>
            <a:picLocks noChangeAspect="1"/>
          </p:cNvPicPr>
          <p:nvPr/>
        </p:nvPicPr>
        <p:blipFill>
          <a:blip r:embed="rId9"/>
          <a:stretch>
            <a:fillRect/>
          </a:stretch>
        </p:blipFill>
        <p:spPr>
          <a:xfrm>
            <a:off x="1031270" y="5665165"/>
            <a:ext cx="3933825" cy="781050"/>
          </a:xfrm>
          <a:prstGeom prst="rect">
            <a:avLst/>
          </a:prstGeom>
        </p:spPr>
      </p:pic>
      <p:pic>
        <p:nvPicPr>
          <p:cNvPr id="14" name="图片 13">
            <a:extLst>
              <a:ext uri="{FF2B5EF4-FFF2-40B4-BE49-F238E27FC236}">
                <a16:creationId xmlns:a16="http://schemas.microsoft.com/office/drawing/2014/main" id="{3ECC5E66-C3A4-4A00-8540-00700B0ED94F}"/>
              </a:ext>
            </a:extLst>
          </p:cNvPr>
          <p:cNvPicPr>
            <a:picLocks noChangeAspect="1"/>
          </p:cNvPicPr>
          <p:nvPr/>
        </p:nvPicPr>
        <p:blipFill>
          <a:blip r:embed="rId10"/>
          <a:stretch>
            <a:fillRect/>
          </a:stretch>
        </p:blipFill>
        <p:spPr>
          <a:xfrm>
            <a:off x="4948740" y="5056993"/>
            <a:ext cx="4229100" cy="352425"/>
          </a:xfrm>
          <a:prstGeom prst="rect">
            <a:avLst/>
          </a:prstGeom>
        </p:spPr>
      </p:pic>
      <p:pic>
        <p:nvPicPr>
          <p:cNvPr id="16" name="图片 15">
            <a:extLst>
              <a:ext uri="{FF2B5EF4-FFF2-40B4-BE49-F238E27FC236}">
                <a16:creationId xmlns:a16="http://schemas.microsoft.com/office/drawing/2014/main" id="{F4FFCA04-37EF-4391-801E-D0C4EE200D68}"/>
              </a:ext>
            </a:extLst>
          </p:cNvPr>
          <p:cNvPicPr>
            <a:picLocks noChangeAspect="1"/>
          </p:cNvPicPr>
          <p:nvPr/>
        </p:nvPicPr>
        <p:blipFill>
          <a:blip r:embed="rId11"/>
          <a:stretch>
            <a:fillRect/>
          </a:stretch>
        </p:blipFill>
        <p:spPr>
          <a:xfrm>
            <a:off x="6425769" y="5807649"/>
            <a:ext cx="1524000" cy="285750"/>
          </a:xfrm>
          <a:prstGeom prst="rect">
            <a:avLst/>
          </a:prstGeom>
        </p:spPr>
      </p:pic>
      <p:pic>
        <p:nvPicPr>
          <p:cNvPr id="18" name="图片 17">
            <a:extLst>
              <a:ext uri="{FF2B5EF4-FFF2-40B4-BE49-F238E27FC236}">
                <a16:creationId xmlns:a16="http://schemas.microsoft.com/office/drawing/2014/main" id="{B82F2960-34D7-4045-BF84-83E612003978}"/>
              </a:ext>
            </a:extLst>
          </p:cNvPr>
          <p:cNvPicPr>
            <a:picLocks noChangeAspect="1"/>
          </p:cNvPicPr>
          <p:nvPr/>
        </p:nvPicPr>
        <p:blipFill>
          <a:blip r:embed="rId12"/>
          <a:stretch>
            <a:fillRect/>
          </a:stretch>
        </p:blipFill>
        <p:spPr>
          <a:xfrm>
            <a:off x="5502487" y="5788599"/>
            <a:ext cx="885825" cy="323850"/>
          </a:xfrm>
          <a:prstGeom prst="rect">
            <a:avLst/>
          </a:prstGeom>
        </p:spPr>
      </p:pic>
      <p:pic>
        <p:nvPicPr>
          <p:cNvPr id="20" name="图片 19">
            <a:extLst>
              <a:ext uri="{FF2B5EF4-FFF2-40B4-BE49-F238E27FC236}">
                <a16:creationId xmlns:a16="http://schemas.microsoft.com/office/drawing/2014/main" id="{B0D4D126-55F0-407B-A64F-C02F6B3E4B19}"/>
              </a:ext>
            </a:extLst>
          </p:cNvPr>
          <p:cNvPicPr>
            <a:picLocks noChangeAspect="1"/>
          </p:cNvPicPr>
          <p:nvPr/>
        </p:nvPicPr>
        <p:blipFill>
          <a:blip r:embed="rId13"/>
          <a:stretch>
            <a:fillRect/>
          </a:stretch>
        </p:blipFill>
        <p:spPr>
          <a:xfrm>
            <a:off x="5375275" y="6291605"/>
            <a:ext cx="3362325" cy="400050"/>
          </a:xfrm>
          <a:prstGeom prst="rect">
            <a:avLst/>
          </a:prstGeom>
        </p:spPr>
      </p:pic>
    </p:spTree>
    <p:extLst>
      <p:ext uri="{BB962C8B-B14F-4D97-AF65-F5344CB8AC3E}">
        <p14:creationId xmlns:p14="http://schemas.microsoft.com/office/powerpoint/2010/main" val="222947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7" name="文本框 6">
            <a:extLst>
              <a:ext uri="{FF2B5EF4-FFF2-40B4-BE49-F238E27FC236}">
                <a16:creationId xmlns:a16="http://schemas.microsoft.com/office/drawing/2014/main" id="{D2C679A3-D6C5-412C-BCC9-3BA53C308F06}"/>
              </a:ext>
            </a:extLst>
          </p:cNvPr>
          <p:cNvSpPr txBox="1"/>
          <p:nvPr/>
        </p:nvSpPr>
        <p:spPr>
          <a:xfrm>
            <a:off x="1219200" y="1457527"/>
            <a:ext cx="6096000" cy="646331"/>
          </a:xfrm>
          <a:prstGeom prst="rect">
            <a:avLst/>
          </a:prstGeom>
          <a:noFill/>
        </p:spPr>
        <p:txBody>
          <a:bodyPr wrap="square">
            <a:spAutoFit/>
          </a:bodyPr>
          <a:lstStyle/>
          <a:p>
            <a:r>
              <a:rPr lang="en-US" altLang="zh-CN" b="1" dirty="0"/>
              <a:t>Assume that images have been created from a clean signal s via a known noise model,</a:t>
            </a:r>
            <a:endParaRPr lang="zh-CN" altLang="en-US" b="1" dirty="0"/>
          </a:p>
        </p:txBody>
      </p:sp>
      <p:sp>
        <p:nvSpPr>
          <p:cNvPr id="8" name="文本框 7">
            <a:extLst>
              <a:ext uri="{FF2B5EF4-FFF2-40B4-BE49-F238E27FC236}">
                <a16:creationId xmlns:a16="http://schemas.microsoft.com/office/drawing/2014/main" id="{5D3C94C6-1F8F-4E21-A2CF-2494C3BDA0DA}"/>
              </a:ext>
            </a:extLst>
          </p:cNvPr>
          <p:cNvSpPr txBox="1"/>
          <p:nvPr/>
        </p:nvSpPr>
        <p:spPr>
          <a:xfrm>
            <a:off x="1160018" y="2559506"/>
            <a:ext cx="6096000" cy="646331"/>
          </a:xfrm>
          <a:prstGeom prst="rect">
            <a:avLst/>
          </a:prstGeom>
          <a:noFill/>
        </p:spPr>
        <p:txBody>
          <a:bodyPr wrap="square">
            <a:spAutoFit/>
          </a:bodyPr>
          <a:lstStyle/>
          <a:p>
            <a:r>
              <a:rPr lang="en-US" altLang="zh-CN" b="1" dirty="0"/>
              <a:t>we replace the generic normal distribution over pixel intensities in Eq. 3 with a known noise model</a:t>
            </a:r>
            <a:endParaRPr lang="zh-CN" altLang="en-US" b="1" dirty="0"/>
          </a:p>
        </p:txBody>
      </p:sp>
      <p:pic>
        <p:nvPicPr>
          <p:cNvPr id="14" name="图片 13">
            <a:extLst>
              <a:ext uri="{FF2B5EF4-FFF2-40B4-BE49-F238E27FC236}">
                <a16:creationId xmlns:a16="http://schemas.microsoft.com/office/drawing/2014/main" id="{6DB408A4-AFED-4963-8EF5-3207052571F0}"/>
              </a:ext>
            </a:extLst>
          </p:cNvPr>
          <p:cNvPicPr>
            <a:picLocks noChangeAspect="1"/>
          </p:cNvPicPr>
          <p:nvPr/>
        </p:nvPicPr>
        <p:blipFill>
          <a:blip r:embed="rId6"/>
          <a:stretch>
            <a:fillRect/>
          </a:stretch>
        </p:blipFill>
        <p:spPr>
          <a:xfrm>
            <a:off x="2178349" y="3228413"/>
            <a:ext cx="3619500" cy="495300"/>
          </a:xfrm>
          <a:prstGeom prst="rect">
            <a:avLst/>
          </a:prstGeom>
        </p:spPr>
      </p:pic>
      <p:pic>
        <p:nvPicPr>
          <p:cNvPr id="16" name="图片 15">
            <a:extLst>
              <a:ext uri="{FF2B5EF4-FFF2-40B4-BE49-F238E27FC236}">
                <a16:creationId xmlns:a16="http://schemas.microsoft.com/office/drawing/2014/main" id="{8BD6CCA3-A2E1-49E6-9AD7-5193F6402156}"/>
              </a:ext>
            </a:extLst>
          </p:cNvPr>
          <p:cNvPicPr>
            <a:picLocks noChangeAspect="1"/>
          </p:cNvPicPr>
          <p:nvPr/>
        </p:nvPicPr>
        <p:blipFill>
          <a:blip r:embed="rId7"/>
          <a:stretch>
            <a:fillRect/>
          </a:stretch>
        </p:blipFill>
        <p:spPr>
          <a:xfrm>
            <a:off x="1219200" y="3788587"/>
            <a:ext cx="6588667" cy="421528"/>
          </a:xfrm>
          <a:prstGeom prst="rect">
            <a:avLst/>
          </a:prstGeom>
        </p:spPr>
      </p:pic>
      <p:pic>
        <p:nvPicPr>
          <p:cNvPr id="20" name="图片 19">
            <a:extLst>
              <a:ext uri="{FF2B5EF4-FFF2-40B4-BE49-F238E27FC236}">
                <a16:creationId xmlns:a16="http://schemas.microsoft.com/office/drawing/2014/main" id="{3CFB1653-4F55-43FE-A9B4-A701E5A62494}"/>
              </a:ext>
            </a:extLst>
          </p:cNvPr>
          <p:cNvPicPr>
            <a:picLocks noChangeAspect="1"/>
          </p:cNvPicPr>
          <p:nvPr/>
        </p:nvPicPr>
        <p:blipFill>
          <a:blip r:embed="rId8"/>
          <a:stretch>
            <a:fillRect/>
          </a:stretch>
        </p:blipFill>
        <p:spPr>
          <a:xfrm>
            <a:off x="1955238" y="4341566"/>
            <a:ext cx="4286250" cy="485775"/>
          </a:xfrm>
          <a:prstGeom prst="rect">
            <a:avLst/>
          </a:prstGeom>
        </p:spPr>
      </p:pic>
    </p:spTree>
    <p:extLst>
      <p:ext uri="{BB962C8B-B14F-4D97-AF65-F5344CB8AC3E}">
        <p14:creationId xmlns:p14="http://schemas.microsoft.com/office/powerpoint/2010/main" val="19871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72CFCD45-9C82-43F5-A6D2-E82BC76B887E}"/>
              </a:ext>
            </a:extLst>
          </p:cNvPr>
          <p:cNvPicPr>
            <a:picLocks noChangeAspect="1"/>
          </p:cNvPicPr>
          <p:nvPr/>
        </p:nvPicPr>
        <p:blipFill>
          <a:blip r:embed="rId6"/>
          <a:stretch>
            <a:fillRect/>
          </a:stretch>
        </p:blipFill>
        <p:spPr>
          <a:xfrm>
            <a:off x="-597218" y="1491890"/>
            <a:ext cx="6924675" cy="4429125"/>
          </a:xfrm>
          <a:prstGeom prst="rect">
            <a:avLst/>
          </a:prstGeom>
        </p:spPr>
      </p:pic>
      <p:pic>
        <p:nvPicPr>
          <p:cNvPr id="10" name="图片 9">
            <a:extLst>
              <a:ext uri="{FF2B5EF4-FFF2-40B4-BE49-F238E27FC236}">
                <a16:creationId xmlns:a16="http://schemas.microsoft.com/office/drawing/2014/main" id="{E8A2C8D3-3653-4BDB-B118-A00A17428CD4}"/>
              </a:ext>
            </a:extLst>
          </p:cNvPr>
          <p:cNvPicPr>
            <a:picLocks noChangeAspect="1"/>
          </p:cNvPicPr>
          <p:nvPr/>
        </p:nvPicPr>
        <p:blipFill>
          <a:blip r:embed="rId7"/>
          <a:stretch>
            <a:fillRect/>
          </a:stretch>
        </p:blipFill>
        <p:spPr>
          <a:xfrm>
            <a:off x="6327457" y="1550286"/>
            <a:ext cx="5418835" cy="4312331"/>
          </a:xfrm>
          <a:prstGeom prst="rect">
            <a:avLst/>
          </a:prstGeom>
        </p:spPr>
      </p:pic>
    </p:spTree>
    <p:extLst>
      <p:ext uri="{BB962C8B-B14F-4D97-AF65-F5344CB8AC3E}">
        <p14:creationId xmlns:p14="http://schemas.microsoft.com/office/powerpoint/2010/main" val="252701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162B4BA3-B62C-49B5-B603-33F23E371165}"/>
              </a:ext>
            </a:extLst>
          </p:cNvPr>
          <p:cNvPicPr>
            <a:picLocks noChangeAspect="1"/>
          </p:cNvPicPr>
          <p:nvPr/>
        </p:nvPicPr>
        <p:blipFill>
          <a:blip r:embed="rId7"/>
          <a:stretch>
            <a:fillRect/>
          </a:stretch>
        </p:blipFill>
        <p:spPr>
          <a:xfrm>
            <a:off x="114300" y="1046247"/>
            <a:ext cx="5400675" cy="4791075"/>
          </a:xfrm>
          <a:prstGeom prst="rect">
            <a:avLst/>
          </a:prstGeom>
        </p:spPr>
      </p:pic>
      <p:pic>
        <p:nvPicPr>
          <p:cNvPr id="7" name="图片 6">
            <a:extLst>
              <a:ext uri="{FF2B5EF4-FFF2-40B4-BE49-F238E27FC236}">
                <a16:creationId xmlns:a16="http://schemas.microsoft.com/office/drawing/2014/main" id="{1E2CF934-77D8-4A1E-BDD5-BF6C740C7B64}"/>
              </a:ext>
            </a:extLst>
          </p:cNvPr>
          <p:cNvPicPr>
            <a:picLocks noChangeAspect="1"/>
          </p:cNvPicPr>
          <p:nvPr/>
        </p:nvPicPr>
        <p:blipFill>
          <a:blip r:embed="rId8"/>
          <a:stretch>
            <a:fillRect/>
          </a:stretch>
        </p:blipFill>
        <p:spPr>
          <a:xfrm>
            <a:off x="5514975" y="225999"/>
            <a:ext cx="6677025" cy="5495925"/>
          </a:xfrm>
          <a:prstGeom prst="rect">
            <a:avLst/>
          </a:prstGeom>
        </p:spPr>
      </p:pic>
    </p:spTree>
    <p:extLst>
      <p:ext uri="{BB962C8B-B14F-4D97-AF65-F5344CB8AC3E}">
        <p14:creationId xmlns:p14="http://schemas.microsoft.com/office/powerpoint/2010/main" val="74419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8" name="图片 7">
            <a:extLst>
              <a:ext uri="{FF2B5EF4-FFF2-40B4-BE49-F238E27FC236}">
                <a16:creationId xmlns:a16="http://schemas.microsoft.com/office/drawing/2014/main" id="{DFADD1E8-0BD6-4DDA-BD64-0CBE98F6E6BE}"/>
              </a:ext>
            </a:extLst>
          </p:cNvPr>
          <p:cNvPicPr>
            <a:picLocks noChangeAspect="1"/>
          </p:cNvPicPr>
          <p:nvPr/>
        </p:nvPicPr>
        <p:blipFill>
          <a:blip r:embed="rId6"/>
          <a:stretch>
            <a:fillRect/>
          </a:stretch>
        </p:blipFill>
        <p:spPr>
          <a:xfrm>
            <a:off x="1117790" y="1522110"/>
            <a:ext cx="9248775" cy="1504950"/>
          </a:xfrm>
          <a:prstGeom prst="rect">
            <a:avLst/>
          </a:prstGeom>
        </p:spPr>
      </p:pic>
      <p:sp>
        <p:nvSpPr>
          <p:cNvPr id="10" name="文本框 9">
            <a:extLst>
              <a:ext uri="{FF2B5EF4-FFF2-40B4-BE49-F238E27FC236}">
                <a16:creationId xmlns:a16="http://schemas.microsoft.com/office/drawing/2014/main" id="{C7056135-7270-497E-8315-D2676EC579B6}"/>
              </a:ext>
            </a:extLst>
          </p:cNvPr>
          <p:cNvSpPr txBox="1"/>
          <p:nvPr/>
        </p:nvSpPr>
        <p:spPr>
          <a:xfrm>
            <a:off x="1085532" y="3611169"/>
            <a:ext cx="10029508" cy="923330"/>
          </a:xfrm>
          <a:prstGeom prst="rect">
            <a:avLst/>
          </a:prstGeom>
          <a:noFill/>
        </p:spPr>
        <p:txBody>
          <a:bodyPr wrap="square">
            <a:spAutoFit/>
          </a:bodyPr>
          <a:lstStyle/>
          <a:p>
            <a:r>
              <a:rPr lang="en-US" altLang="zh-CN" b="1" dirty="0"/>
              <a:t>While we generally use a VAE bottleneck of 64 latent space feature dimensions for each pixel of the image (after encoding), for the small 28 ˆ 28 MNIST and KMNIST images we use only 8 such latent space dimensions. </a:t>
            </a:r>
            <a:endParaRPr lang="zh-CN" altLang="en-US" b="1" dirty="0"/>
          </a:p>
        </p:txBody>
      </p:sp>
    </p:spTree>
    <p:extLst>
      <p:ext uri="{BB962C8B-B14F-4D97-AF65-F5344CB8AC3E}">
        <p14:creationId xmlns:p14="http://schemas.microsoft.com/office/powerpoint/2010/main" val="224870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F62F83DE-BB63-4E0B-857B-FD8BB4BDA9B3}"/>
              </a:ext>
            </a:extLst>
          </p:cNvPr>
          <p:cNvPicPr>
            <a:picLocks noChangeAspect="1"/>
          </p:cNvPicPr>
          <p:nvPr/>
        </p:nvPicPr>
        <p:blipFill>
          <a:blip r:embed="rId7"/>
          <a:stretch>
            <a:fillRect/>
          </a:stretch>
        </p:blipFill>
        <p:spPr>
          <a:xfrm>
            <a:off x="778509" y="1607185"/>
            <a:ext cx="9953625" cy="1714500"/>
          </a:xfrm>
          <a:prstGeom prst="rect">
            <a:avLst/>
          </a:prstGeom>
        </p:spPr>
      </p:pic>
      <p:pic>
        <p:nvPicPr>
          <p:cNvPr id="7" name="图片 6">
            <a:extLst>
              <a:ext uri="{FF2B5EF4-FFF2-40B4-BE49-F238E27FC236}">
                <a16:creationId xmlns:a16="http://schemas.microsoft.com/office/drawing/2014/main" id="{384CC06C-2F66-4FB1-9648-1DDE34A20806}"/>
              </a:ext>
            </a:extLst>
          </p:cNvPr>
          <p:cNvPicPr>
            <a:picLocks noChangeAspect="1"/>
          </p:cNvPicPr>
          <p:nvPr/>
        </p:nvPicPr>
        <p:blipFill>
          <a:blip r:embed="rId8"/>
          <a:stretch>
            <a:fillRect/>
          </a:stretch>
        </p:blipFill>
        <p:spPr>
          <a:xfrm>
            <a:off x="778509" y="3517265"/>
            <a:ext cx="9944100" cy="1733550"/>
          </a:xfrm>
          <a:prstGeom prst="rect">
            <a:avLst/>
          </a:prstGeom>
        </p:spPr>
      </p:pic>
    </p:spTree>
    <p:extLst>
      <p:ext uri="{BB962C8B-B14F-4D97-AF65-F5344CB8AC3E}">
        <p14:creationId xmlns:p14="http://schemas.microsoft.com/office/powerpoint/2010/main" val="329880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0" y="-81113"/>
            <a:ext cx="308346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168DD547-C7A5-424A-B14E-527C1BA22FC1}"/>
              </a:ext>
            </a:extLst>
          </p:cNvPr>
          <p:cNvPicPr>
            <a:picLocks noChangeAspect="1"/>
          </p:cNvPicPr>
          <p:nvPr/>
        </p:nvPicPr>
        <p:blipFill>
          <a:blip r:embed="rId6"/>
          <a:stretch>
            <a:fillRect/>
          </a:stretch>
        </p:blipFill>
        <p:spPr>
          <a:xfrm>
            <a:off x="2546230" y="81280"/>
            <a:ext cx="7116754" cy="6664132"/>
          </a:xfrm>
          <a:prstGeom prst="rect">
            <a:avLst/>
          </a:prstGeom>
        </p:spPr>
      </p:pic>
    </p:spTree>
    <p:extLst>
      <p:ext uri="{BB962C8B-B14F-4D97-AF65-F5344CB8AC3E}">
        <p14:creationId xmlns:p14="http://schemas.microsoft.com/office/powerpoint/2010/main" val="362009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zh-CN" altLang="en-US" sz="3200" b="1" dirty="0"/>
              <a:t>三个部分</a:t>
            </a:r>
            <a:endParaRPr lang="en-US" altLang="zh-CN" sz="3200" b="1" dirty="0"/>
          </a:p>
        </p:txBody>
      </p:sp>
      <p:sp>
        <p:nvSpPr>
          <p:cNvPr id="4" name="文本框 3">
            <a:extLst>
              <a:ext uri="{FF2B5EF4-FFF2-40B4-BE49-F238E27FC236}">
                <a16:creationId xmlns:a16="http://schemas.microsoft.com/office/drawing/2014/main" id="{036DE251-3853-4B09-AB73-D6A292782415}"/>
              </a:ext>
            </a:extLst>
          </p:cNvPr>
          <p:cNvSpPr txBox="1"/>
          <p:nvPr/>
        </p:nvSpPr>
        <p:spPr>
          <a:xfrm>
            <a:off x="608170" y="1322773"/>
            <a:ext cx="3218106" cy="400110"/>
          </a:xfrm>
          <a:prstGeom prst="rect">
            <a:avLst/>
          </a:prstGeom>
          <a:noFill/>
        </p:spPr>
        <p:txBody>
          <a:bodyPr wrap="square" rtlCol="0">
            <a:spAutoFit/>
          </a:bodyPr>
          <a:lstStyle/>
          <a:p>
            <a:r>
              <a:rPr lang="en-US" altLang="zh-CN" sz="2000" b="1" dirty="0"/>
              <a:t>1.  VAE</a:t>
            </a:r>
            <a:r>
              <a:rPr lang="zh-CN" altLang="en-US" sz="2000" b="1" dirty="0"/>
              <a:t>相关内容</a:t>
            </a:r>
          </a:p>
        </p:txBody>
      </p:sp>
      <p:sp>
        <p:nvSpPr>
          <p:cNvPr id="10" name="文本框 9">
            <a:extLst>
              <a:ext uri="{FF2B5EF4-FFF2-40B4-BE49-F238E27FC236}">
                <a16:creationId xmlns:a16="http://schemas.microsoft.com/office/drawing/2014/main" id="{478F6902-6381-4B6E-8A40-440E2B4CB9B2}"/>
              </a:ext>
            </a:extLst>
          </p:cNvPr>
          <p:cNvSpPr txBox="1"/>
          <p:nvPr/>
        </p:nvSpPr>
        <p:spPr>
          <a:xfrm>
            <a:off x="608170" y="2508007"/>
            <a:ext cx="11583830" cy="1015663"/>
          </a:xfrm>
          <a:prstGeom prst="rect">
            <a:avLst/>
          </a:prstGeom>
          <a:noFill/>
        </p:spPr>
        <p:txBody>
          <a:bodyPr wrap="square" rtlCol="0">
            <a:spAutoFit/>
          </a:bodyPr>
          <a:lstStyle/>
          <a:p>
            <a:r>
              <a:rPr lang="en-US" altLang="zh-CN" sz="2000" b="1" dirty="0"/>
              <a:t>2.FULLY UNSUPERVISED DIVERSITY DENOISING WITH CONVOLUTIONAL VARIATIONAL AUTOENCODERS</a:t>
            </a:r>
            <a:r>
              <a:rPr lang="zh-CN" altLang="en-US" sz="2000" b="1" dirty="0"/>
              <a:t>（</a:t>
            </a:r>
            <a:r>
              <a:rPr lang="en-US" altLang="zh-CN" sz="2000" b="1" dirty="0"/>
              <a:t>ICLR 2021)</a:t>
            </a:r>
            <a:endParaRPr lang="zh-CN" altLang="en-US" sz="2000" b="1" dirty="0"/>
          </a:p>
          <a:p>
            <a:endParaRPr lang="zh-CN" altLang="en-US" sz="2000" b="1" dirty="0"/>
          </a:p>
        </p:txBody>
      </p:sp>
      <p:sp>
        <p:nvSpPr>
          <p:cNvPr id="11" name="文本框 10">
            <a:extLst>
              <a:ext uri="{FF2B5EF4-FFF2-40B4-BE49-F238E27FC236}">
                <a16:creationId xmlns:a16="http://schemas.microsoft.com/office/drawing/2014/main" id="{D8245F00-83BB-402D-B5BE-48B0D4C973B3}"/>
              </a:ext>
            </a:extLst>
          </p:cNvPr>
          <p:cNvSpPr txBox="1"/>
          <p:nvPr/>
        </p:nvSpPr>
        <p:spPr>
          <a:xfrm>
            <a:off x="608170" y="3972674"/>
            <a:ext cx="10915046" cy="707886"/>
          </a:xfrm>
          <a:prstGeom prst="rect">
            <a:avLst/>
          </a:prstGeom>
          <a:noFill/>
        </p:spPr>
        <p:txBody>
          <a:bodyPr wrap="square" rtlCol="0">
            <a:spAutoFit/>
          </a:bodyPr>
          <a:lstStyle/>
          <a:p>
            <a:r>
              <a:rPr lang="en-US" altLang="zh-CN" sz="2000" b="1" dirty="0"/>
              <a:t>3. Removing Pixel Noises and Spatial Artifacts with Generative Diversity Denoising Methods</a:t>
            </a:r>
          </a:p>
          <a:p>
            <a:r>
              <a:rPr lang="en-US" altLang="zh-CN" sz="2000" b="1" dirty="0"/>
              <a:t>(</a:t>
            </a:r>
            <a:r>
              <a:rPr lang="en-US" altLang="zh-CN" sz="2000" b="1" dirty="0" err="1"/>
              <a:t>arxiv</a:t>
            </a:r>
            <a:r>
              <a:rPr lang="en-US" altLang="zh-CN" sz="2000" b="1" dirty="0"/>
              <a:t> 2021)</a:t>
            </a:r>
            <a:endParaRPr lang="zh-CN" altLang="en-US" sz="2000" b="1" dirty="0"/>
          </a:p>
        </p:txBody>
      </p:sp>
    </p:spTree>
    <p:extLst>
      <p:ext uri="{BB962C8B-B14F-4D97-AF65-F5344CB8AC3E}">
        <p14:creationId xmlns:p14="http://schemas.microsoft.com/office/powerpoint/2010/main" val="8081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1D17FAD0-5290-4F4A-A96F-AA3374B978CB}"/>
              </a:ext>
            </a:extLst>
          </p:cNvPr>
          <p:cNvPicPr>
            <a:picLocks noChangeAspect="1"/>
          </p:cNvPicPr>
          <p:nvPr/>
        </p:nvPicPr>
        <p:blipFill>
          <a:blip r:embed="rId7"/>
          <a:stretch>
            <a:fillRect/>
          </a:stretch>
        </p:blipFill>
        <p:spPr>
          <a:xfrm>
            <a:off x="1442720" y="1026303"/>
            <a:ext cx="9083833" cy="5159140"/>
          </a:xfrm>
          <a:prstGeom prst="rect">
            <a:avLst/>
          </a:prstGeom>
        </p:spPr>
      </p:pic>
    </p:spTree>
    <p:extLst>
      <p:ext uri="{BB962C8B-B14F-4D97-AF65-F5344CB8AC3E}">
        <p14:creationId xmlns:p14="http://schemas.microsoft.com/office/powerpoint/2010/main" val="210673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75429EDB-6F56-43D7-B16B-A32CA9BE1A22}"/>
              </a:ext>
            </a:extLst>
          </p:cNvPr>
          <p:cNvPicPr>
            <a:picLocks noChangeAspect="1"/>
          </p:cNvPicPr>
          <p:nvPr/>
        </p:nvPicPr>
        <p:blipFill>
          <a:blip r:embed="rId7"/>
          <a:stretch>
            <a:fillRect/>
          </a:stretch>
        </p:blipFill>
        <p:spPr>
          <a:xfrm>
            <a:off x="608170" y="1047902"/>
            <a:ext cx="9982200" cy="2838450"/>
          </a:xfrm>
          <a:prstGeom prst="rect">
            <a:avLst/>
          </a:prstGeom>
        </p:spPr>
      </p:pic>
      <p:pic>
        <p:nvPicPr>
          <p:cNvPr id="7" name="图片 6">
            <a:extLst>
              <a:ext uri="{FF2B5EF4-FFF2-40B4-BE49-F238E27FC236}">
                <a16:creationId xmlns:a16="http://schemas.microsoft.com/office/drawing/2014/main" id="{F3115B3E-3937-4F34-9B8D-80ED791CCFD2}"/>
              </a:ext>
            </a:extLst>
          </p:cNvPr>
          <p:cNvPicPr>
            <a:picLocks noChangeAspect="1"/>
          </p:cNvPicPr>
          <p:nvPr/>
        </p:nvPicPr>
        <p:blipFill>
          <a:blip r:embed="rId8"/>
          <a:stretch>
            <a:fillRect/>
          </a:stretch>
        </p:blipFill>
        <p:spPr>
          <a:xfrm>
            <a:off x="608170" y="3996252"/>
            <a:ext cx="9944100" cy="2028825"/>
          </a:xfrm>
          <a:prstGeom prst="rect">
            <a:avLst/>
          </a:prstGeom>
        </p:spPr>
      </p:pic>
    </p:spTree>
    <p:extLst>
      <p:ext uri="{BB962C8B-B14F-4D97-AF65-F5344CB8AC3E}">
        <p14:creationId xmlns:p14="http://schemas.microsoft.com/office/powerpoint/2010/main" val="143546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45110680-929F-42C2-A06A-3558686D0EC7}"/>
              </a:ext>
            </a:extLst>
          </p:cNvPr>
          <p:cNvPicPr>
            <a:picLocks noChangeAspect="1"/>
          </p:cNvPicPr>
          <p:nvPr/>
        </p:nvPicPr>
        <p:blipFill>
          <a:blip r:embed="rId7"/>
          <a:stretch>
            <a:fillRect/>
          </a:stretch>
        </p:blipFill>
        <p:spPr>
          <a:xfrm>
            <a:off x="608170" y="989351"/>
            <a:ext cx="8540892" cy="2397877"/>
          </a:xfrm>
          <a:prstGeom prst="rect">
            <a:avLst/>
          </a:prstGeom>
        </p:spPr>
      </p:pic>
      <p:pic>
        <p:nvPicPr>
          <p:cNvPr id="7" name="图片 6">
            <a:extLst>
              <a:ext uri="{FF2B5EF4-FFF2-40B4-BE49-F238E27FC236}">
                <a16:creationId xmlns:a16="http://schemas.microsoft.com/office/drawing/2014/main" id="{47EB064F-A269-4F12-9D23-B0DF012B7E15}"/>
              </a:ext>
            </a:extLst>
          </p:cNvPr>
          <p:cNvPicPr>
            <a:picLocks noChangeAspect="1"/>
          </p:cNvPicPr>
          <p:nvPr/>
        </p:nvPicPr>
        <p:blipFill>
          <a:blip r:embed="rId8"/>
          <a:stretch>
            <a:fillRect/>
          </a:stretch>
        </p:blipFill>
        <p:spPr>
          <a:xfrm>
            <a:off x="608170" y="3611829"/>
            <a:ext cx="10287000" cy="2476500"/>
          </a:xfrm>
          <a:prstGeom prst="rect">
            <a:avLst/>
          </a:prstGeom>
        </p:spPr>
      </p:pic>
    </p:spTree>
    <p:extLst>
      <p:ext uri="{BB962C8B-B14F-4D97-AF65-F5344CB8AC3E}">
        <p14:creationId xmlns:p14="http://schemas.microsoft.com/office/powerpoint/2010/main" val="132356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10" name="图片 9">
            <a:extLst>
              <a:ext uri="{FF2B5EF4-FFF2-40B4-BE49-F238E27FC236}">
                <a16:creationId xmlns:a16="http://schemas.microsoft.com/office/drawing/2014/main" id="{C24EDCE0-1436-44ED-BC9A-D477CAA59138}"/>
              </a:ext>
            </a:extLst>
          </p:cNvPr>
          <p:cNvPicPr>
            <a:picLocks noChangeAspect="1"/>
          </p:cNvPicPr>
          <p:nvPr/>
        </p:nvPicPr>
        <p:blipFill>
          <a:blip r:embed="rId7"/>
          <a:stretch>
            <a:fillRect/>
          </a:stretch>
        </p:blipFill>
        <p:spPr>
          <a:xfrm>
            <a:off x="608170" y="1100137"/>
            <a:ext cx="10391775" cy="4962525"/>
          </a:xfrm>
          <a:prstGeom prst="rect">
            <a:avLst/>
          </a:prstGeom>
        </p:spPr>
      </p:pic>
    </p:spTree>
    <p:extLst>
      <p:ext uri="{BB962C8B-B14F-4D97-AF65-F5344CB8AC3E}">
        <p14:creationId xmlns:p14="http://schemas.microsoft.com/office/powerpoint/2010/main" val="196448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6680" y="60839"/>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F14E0A75-2819-4968-8001-B9FF8AF545E3}"/>
              </a:ext>
            </a:extLst>
          </p:cNvPr>
          <p:cNvPicPr>
            <a:picLocks noChangeAspect="1"/>
          </p:cNvPicPr>
          <p:nvPr/>
        </p:nvPicPr>
        <p:blipFill>
          <a:blip r:embed="rId7"/>
          <a:stretch>
            <a:fillRect/>
          </a:stretch>
        </p:blipFill>
        <p:spPr>
          <a:xfrm>
            <a:off x="3268918" y="224070"/>
            <a:ext cx="5942562" cy="4588663"/>
          </a:xfrm>
          <a:prstGeom prst="rect">
            <a:avLst/>
          </a:prstGeom>
        </p:spPr>
      </p:pic>
      <p:pic>
        <p:nvPicPr>
          <p:cNvPr id="8" name="图片 7">
            <a:extLst>
              <a:ext uri="{FF2B5EF4-FFF2-40B4-BE49-F238E27FC236}">
                <a16:creationId xmlns:a16="http://schemas.microsoft.com/office/drawing/2014/main" id="{3CEF623B-9533-4BD4-B8C7-0C632F21FE90}"/>
              </a:ext>
            </a:extLst>
          </p:cNvPr>
          <p:cNvPicPr>
            <a:picLocks noChangeAspect="1"/>
          </p:cNvPicPr>
          <p:nvPr/>
        </p:nvPicPr>
        <p:blipFill>
          <a:blip r:embed="rId8"/>
          <a:stretch>
            <a:fillRect/>
          </a:stretch>
        </p:blipFill>
        <p:spPr>
          <a:xfrm>
            <a:off x="1744980" y="4926176"/>
            <a:ext cx="9475470" cy="1818381"/>
          </a:xfrm>
          <a:prstGeom prst="rect">
            <a:avLst/>
          </a:prstGeom>
        </p:spPr>
      </p:pic>
      <p:pic>
        <p:nvPicPr>
          <p:cNvPr id="10" name="图片 9">
            <a:extLst>
              <a:ext uri="{FF2B5EF4-FFF2-40B4-BE49-F238E27FC236}">
                <a16:creationId xmlns:a16="http://schemas.microsoft.com/office/drawing/2014/main" id="{BEDC0F5A-27E8-4781-9FE0-F1158C2E18A5}"/>
              </a:ext>
            </a:extLst>
          </p:cNvPr>
          <p:cNvPicPr>
            <a:picLocks noChangeAspect="1"/>
          </p:cNvPicPr>
          <p:nvPr/>
        </p:nvPicPr>
        <p:blipFill>
          <a:blip r:embed="rId9"/>
          <a:stretch>
            <a:fillRect/>
          </a:stretch>
        </p:blipFill>
        <p:spPr>
          <a:xfrm>
            <a:off x="116681" y="854719"/>
            <a:ext cx="2863840" cy="376675"/>
          </a:xfrm>
          <a:prstGeom prst="rect">
            <a:avLst/>
          </a:prstGeom>
        </p:spPr>
      </p:pic>
    </p:spTree>
    <p:extLst>
      <p:ext uri="{BB962C8B-B14F-4D97-AF65-F5344CB8AC3E}">
        <p14:creationId xmlns:p14="http://schemas.microsoft.com/office/powerpoint/2010/main" val="237826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7" name="图片 6">
            <a:extLst>
              <a:ext uri="{FF2B5EF4-FFF2-40B4-BE49-F238E27FC236}">
                <a16:creationId xmlns:a16="http://schemas.microsoft.com/office/drawing/2014/main" id="{35FF5344-DC29-47FB-8F84-063843B7F698}"/>
              </a:ext>
            </a:extLst>
          </p:cNvPr>
          <p:cNvPicPr>
            <a:picLocks noChangeAspect="1"/>
          </p:cNvPicPr>
          <p:nvPr/>
        </p:nvPicPr>
        <p:blipFill>
          <a:blip r:embed="rId7"/>
          <a:stretch>
            <a:fillRect/>
          </a:stretch>
        </p:blipFill>
        <p:spPr>
          <a:xfrm>
            <a:off x="3001405" y="196753"/>
            <a:ext cx="6189190" cy="6661247"/>
          </a:xfrm>
          <a:prstGeom prst="rect">
            <a:avLst/>
          </a:prstGeom>
        </p:spPr>
      </p:pic>
    </p:spTree>
    <p:extLst>
      <p:ext uri="{BB962C8B-B14F-4D97-AF65-F5344CB8AC3E}">
        <p14:creationId xmlns:p14="http://schemas.microsoft.com/office/powerpoint/2010/main" val="1833856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B18A3236-3F23-42B1-B2CF-3018B276F988}"/>
              </a:ext>
            </a:extLst>
          </p:cNvPr>
          <p:cNvPicPr>
            <a:picLocks noChangeAspect="1"/>
          </p:cNvPicPr>
          <p:nvPr/>
        </p:nvPicPr>
        <p:blipFill>
          <a:blip r:embed="rId7"/>
          <a:stretch>
            <a:fillRect/>
          </a:stretch>
        </p:blipFill>
        <p:spPr>
          <a:xfrm>
            <a:off x="394353" y="1697859"/>
            <a:ext cx="11403293" cy="3462281"/>
          </a:xfrm>
          <a:prstGeom prst="rect">
            <a:avLst/>
          </a:prstGeom>
        </p:spPr>
      </p:pic>
    </p:spTree>
    <p:extLst>
      <p:ext uri="{BB962C8B-B14F-4D97-AF65-F5344CB8AC3E}">
        <p14:creationId xmlns:p14="http://schemas.microsoft.com/office/powerpoint/2010/main" val="2641775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1" y="353227"/>
            <a:ext cx="2637950"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BA3D8F6F-2B3E-49A1-BB44-B63BB4B51D4E}"/>
              </a:ext>
            </a:extLst>
          </p:cNvPr>
          <p:cNvPicPr>
            <a:picLocks noChangeAspect="1"/>
          </p:cNvPicPr>
          <p:nvPr/>
        </p:nvPicPr>
        <p:blipFill>
          <a:blip r:embed="rId7"/>
          <a:stretch>
            <a:fillRect/>
          </a:stretch>
        </p:blipFill>
        <p:spPr>
          <a:xfrm>
            <a:off x="608169" y="989350"/>
            <a:ext cx="10998293" cy="4828519"/>
          </a:xfrm>
          <a:prstGeom prst="rect">
            <a:avLst/>
          </a:prstGeom>
        </p:spPr>
      </p:pic>
      <p:pic>
        <p:nvPicPr>
          <p:cNvPr id="8" name="图片 7">
            <a:extLst>
              <a:ext uri="{FF2B5EF4-FFF2-40B4-BE49-F238E27FC236}">
                <a16:creationId xmlns:a16="http://schemas.microsoft.com/office/drawing/2014/main" id="{051A2197-B88D-4C15-A47F-705410955110}"/>
              </a:ext>
            </a:extLst>
          </p:cNvPr>
          <p:cNvPicPr>
            <a:picLocks noChangeAspect="1"/>
          </p:cNvPicPr>
          <p:nvPr/>
        </p:nvPicPr>
        <p:blipFill>
          <a:blip r:embed="rId8"/>
          <a:stretch>
            <a:fillRect/>
          </a:stretch>
        </p:blipFill>
        <p:spPr>
          <a:xfrm>
            <a:off x="4148894" y="353227"/>
            <a:ext cx="1762125" cy="247650"/>
          </a:xfrm>
          <a:prstGeom prst="rect">
            <a:avLst/>
          </a:prstGeom>
        </p:spPr>
      </p:pic>
      <p:pic>
        <p:nvPicPr>
          <p:cNvPr id="11" name="图片 10">
            <a:extLst>
              <a:ext uri="{FF2B5EF4-FFF2-40B4-BE49-F238E27FC236}">
                <a16:creationId xmlns:a16="http://schemas.microsoft.com/office/drawing/2014/main" id="{F87378FE-7BEB-4CDE-B533-FB6CA47B6851}"/>
              </a:ext>
            </a:extLst>
          </p:cNvPr>
          <p:cNvPicPr>
            <a:picLocks noChangeAspect="1"/>
          </p:cNvPicPr>
          <p:nvPr/>
        </p:nvPicPr>
        <p:blipFill>
          <a:blip r:embed="rId9"/>
          <a:stretch>
            <a:fillRect/>
          </a:stretch>
        </p:blipFill>
        <p:spPr>
          <a:xfrm>
            <a:off x="6690347" y="353227"/>
            <a:ext cx="1704975" cy="295275"/>
          </a:xfrm>
          <a:prstGeom prst="rect">
            <a:avLst/>
          </a:prstGeom>
        </p:spPr>
      </p:pic>
    </p:spTree>
    <p:extLst>
      <p:ext uri="{BB962C8B-B14F-4D97-AF65-F5344CB8AC3E}">
        <p14:creationId xmlns:p14="http://schemas.microsoft.com/office/powerpoint/2010/main" val="1686573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1" y="353227"/>
            <a:ext cx="2637950"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1A435823-927A-4860-A329-5B00C179B65C}"/>
              </a:ext>
            </a:extLst>
          </p:cNvPr>
          <p:cNvPicPr>
            <a:picLocks noChangeAspect="1"/>
          </p:cNvPicPr>
          <p:nvPr/>
        </p:nvPicPr>
        <p:blipFill>
          <a:blip r:embed="rId7"/>
          <a:stretch>
            <a:fillRect/>
          </a:stretch>
        </p:blipFill>
        <p:spPr>
          <a:xfrm>
            <a:off x="0" y="989351"/>
            <a:ext cx="12192000" cy="4325395"/>
          </a:xfrm>
          <a:prstGeom prst="rect">
            <a:avLst/>
          </a:prstGeom>
        </p:spPr>
      </p:pic>
    </p:spTree>
    <p:extLst>
      <p:ext uri="{BB962C8B-B14F-4D97-AF65-F5344CB8AC3E}">
        <p14:creationId xmlns:p14="http://schemas.microsoft.com/office/powerpoint/2010/main" val="685456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FE11BAA8-0EC6-48B9-B952-059D39832CD8}"/>
              </a:ext>
            </a:extLst>
          </p:cNvPr>
          <p:cNvSpPr txBox="1"/>
          <p:nvPr/>
        </p:nvSpPr>
        <p:spPr>
          <a:xfrm>
            <a:off x="742004" y="1210720"/>
            <a:ext cx="10422070" cy="646331"/>
          </a:xfrm>
          <a:prstGeom prst="rect">
            <a:avLst/>
          </a:prstGeom>
          <a:noFill/>
        </p:spPr>
        <p:txBody>
          <a:bodyPr wrap="square">
            <a:spAutoFit/>
          </a:bodyPr>
          <a:lstStyle/>
          <a:p>
            <a:r>
              <a:rPr lang="en-US" altLang="zh-CN" b="1" dirty="0"/>
              <a:t>Within a generous time limit of 10 hours for training per image, DIVNOISING still outperforms SELF2SELF in measured PSNR performance while requiring about 7 times less GPU memory</a:t>
            </a:r>
            <a:endParaRPr lang="zh-CN" altLang="en-US" b="1" dirty="0"/>
          </a:p>
        </p:txBody>
      </p:sp>
      <p:pic>
        <p:nvPicPr>
          <p:cNvPr id="8" name="图片 7">
            <a:extLst>
              <a:ext uri="{FF2B5EF4-FFF2-40B4-BE49-F238E27FC236}">
                <a16:creationId xmlns:a16="http://schemas.microsoft.com/office/drawing/2014/main" id="{3F0CE7A6-06CD-4A2C-9026-0ABFFCBC968A}"/>
              </a:ext>
            </a:extLst>
          </p:cNvPr>
          <p:cNvPicPr>
            <a:picLocks noChangeAspect="1"/>
          </p:cNvPicPr>
          <p:nvPr/>
        </p:nvPicPr>
        <p:blipFill>
          <a:blip r:embed="rId7"/>
          <a:stretch>
            <a:fillRect/>
          </a:stretch>
        </p:blipFill>
        <p:spPr>
          <a:xfrm>
            <a:off x="1158472" y="2078420"/>
            <a:ext cx="9200515" cy="3069705"/>
          </a:xfrm>
          <a:prstGeom prst="rect">
            <a:avLst/>
          </a:prstGeom>
        </p:spPr>
      </p:pic>
    </p:spTree>
    <p:extLst>
      <p:ext uri="{BB962C8B-B14F-4D97-AF65-F5344CB8AC3E}">
        <p14:creationId xmlns:p14="http://schemas.microsoft.com/office/powerpoint/2010/main" val="379286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7710" y="60839"/>
            <a:ext cx="8569090" cy="584775"/>
          </a:xfrm>
          <a:prstGeom prst="rect">
            <a:avLst/>
          </a:prstGeom>
          <a:noFill/>
        </p:spPr>
        <p:txBody>
          <a:bodyPr wrap="square" rtlCol="0">
            <a:spAutoFit/>
          </a:bodyPr>
          <a:lstStyle/>
          <a:p>
            <a:r>
              <a:rPr lang="zh-CN" altLang="en-US" sz="3200" b="0" i="0" dirty="0">
                <a:solidFill>
                  <a:srgbClr val="121212"/>
                </a:solidFill>
                <a:effectLst/>
                <a:latin typeface="-apple-system"/>
              </a:rPr>
              <a:t>变分自编码机</a:t>
            </a:r>
            <a:r>
              <a:rPr lang="en-US" altLang="zh-CN" sz="3200" b="0" i="0" dirty="0">
                <a:solidFill>
                  <a:srgbClr val="121212"/>
                </a:solidFill>
                <a:effectLst/>
                <a:latin typeface="-apple-system"/>
              </a:rPr>
              <a:t>(Variational </a:t>
            </a:r>
            <a:r>
              <a:rPr lang="en-US" altLang="zh-CN" sz="3200" b="0" i="0" dirty="0" err="1">
                <a:solidFill>
                  <a:srgbClr val="121212"/>
                </a:solidFill>
                <a:effectLst/>
                <a:latin typeface="-apple-system"/>
              </a:rPr>
              <a:t>AutoEncoder</a:t>
            </a:r>
            <a:r>
              <a:rPr lang="en-US" altLang="zh-CN" sz="3200" b="0" i="0" dirty="0">
                <a:solidFill>
                  <a:srgbClr val="121212"/>
                </a:solidFill>
                <a:effectLst/>
                <a:latin typeface="-apple-system"/>
              </a:rPr>
              <a:t>, VAE)</a:t>
            </a:r>
            <a:endParaRPr lang="en-US" altLang="zh-CN" sz="3200" b="1" dirty="0"/>
          </a:p>
        </p:txBody>
      </p:sp>
      <p:sp>
        <p:nvSpPr>
          <p:cNvPr id="22" name="文本框 21">
            <a:extLst>
              <a:ext uri="{FF2B5EF4-FFF2-40B4-BE49-F238E27FC236}">
                <a16:creationId xmlns:a16="http://schemas.microsoft.com/office/drawing/2014/main" id="{4115D84F-F851-49F3-9690-36D3B01C237A}"/>
              </a:ext>
            </a:extLst>
          </p:cNvPr>
          <p:cNvSpPr txBox="1"/>
          <p:nvPr/>
        </p:nvSpPr>
        <p:spPr>
          <a:xfrm>
            <a:off x="946970" y="3051643"/>
            <a:ext cx="6116320" cy="369332"/>
          </a:xfrm>
          <a:prstGeom prst="rect">
            <a:avLst/>
          </a:prstGeom>
          <a:noFill/>
        </p:spPr>
        <p:txBody>
          <a:bodyPr wrap="square">
            <a:spAutoFit/>
          </a:bodyPr>
          <a:lstStyle/>
          <a:p>
            <a:r>
              <a:rPr lang="zh-CN" altLang="en-US" b="1" i="0" dirty="0">
                <a:solidFill>
                  <a:srgbClr val="121212"/>
                </a:solidFill>
                <a:effectLst/>
                <a:latin typeface="-apple-system"/>
              </a:rPr>
              <a:t>隐变量</a:t>
            </a:r>
            <a:r>
              <a:rPr lang="en-US" altLang="zh-CN" b="1" i="0" dirty="0">
                <a:solidFill>
                  <a:srgbClr val="121212"/>
                </a:solidFill>
                <a:effectLst/>
                <a:latin typeface="-apple-system"/>
              </a:rPr>
              <a:t>z</a:t>
            </a:r>
            <a:r>
              <a:rPr lang="zh-CN" altLang="en-US" b="1" i="0" dirty="0">
                <a:solidFill>
                  <a:srgbClr val="121212"/>
                </a:solidFill>
                <a:effectLst/>
                <a:latin typeface="-apple-system"/>
              </a:rPr>
              <a:t>的</a:t>
            </a:r>
            <a:r>
              <a:rPr lang="en-US" altLang="zh-CN" b="1" i="0" dirty="0">
                <a:solidFill>
                  <a:srgbClr val="121212"/>
                </a:solidFill>
                <a:effectLst/>
                <a:latin typeface="-apple-system"/>
              </a:rPr>
              <a:t>sample</a:t>
            </a:r>
            <a:r>
              <a:rPr lang="zh-CN" altLang="en-US" b="1" i="0" dirty="0">
                <a:solidFill>
                  <a:srgbClr val="121212"/>
                </a:solidFill>
                <a:effectLst/>
                <a:latin typeface="-apple-system"/>
              </a:rPr>
              <a:t>都可以从一个最简单的高斯分布来得到</a:t>
            </a:r>
            <a:endParaRPr lang="zh-CN" altLang="en-US" b="1" dirty="0"/>
          </a:p>
        </p:txBody>
      </p:sp>
      <p:sp>
        <p:nvSpPr>
          <p:cNvPr id="24" name="文本框 23">
            <a:extLst>
              <a:ext uri="{FF2B5EF4-FFF2-40B4-BE49-F238E27FC236}">
                <a16:creationId xmlns:a16="http://schemas.microsoft.com/office/drawing/2014/main" id="{5BE1F910-6D36-4C93-BEE9-1A8EE9C6ACEC}"/>
              </a:ext>
            </a:extLst>
          </p:cNvPr>
          <p:cNvSpPr txBox="1"/>
          <p:nvPr/>
        </p:nvSpPr>
        <p:spPr>
          <a:xfrm>
            <a:off x="967290" y="4216517"/>
            <a:ext cx="5722877" cy="923330"/>
          </a:xfrm>
          <a:prstGeom prst="rect">
            <a:avLst/>
          </a:prstGeom>
          <a:noFill/>
        </p:spPr>
        <p:txBody>
          <a:bodyPr wrap="square">
            <a:spAutoFit/>
          </a:bodyPr>
          <a:lstStyle/>
          <a:p>
            <a:r>
              <a:rPr lang="zh-CN" altLang="en-US" b="1" i="0" dirty="0">
                <a:solidFill>
                  <a:srgbClr val="121212"/>
                </a:solidFill>
                <a:effectLst/>
                <a:latin typeface="-apple-system"/>
              </a:rPr>
              <a:t>注意到任何</a:t>
            </a:r>
            <a:r>
              <a:rPr lang="en-US" altLang="zh-CN" b="1" i="0" dirty="0">
                <a:solidFill>
                  <a:srgbClr val="121212"/>
                </a:solidFill>
                <a:effectLst/>
                <a:latin typeface="-apple-system"/>
              </a:rPr>
              <a:t>d</a:t>
            </a:r>
            <a:r>
              <a:rPr lang="zh-CN" altLang="en-US" b="1" i="0" dirty="0">
                <a:solidFill>
                  <a:srgbClr val="121212"/>
                </a:solidFill>
                <a:effectLst/>
                <a:latin typeface="-apple-system"/>
              </a:rPr>
              <a:t>维分布都可以从一个</a:t>
            </a:r>
            <a:r>
              <a:rPr lang="en-US" altLang="zh-CN" b="1" i="0" dirty="0">
                <a:solidFill>
                  <a:srgbClr val="121212"/>
                </a:solidFill>
                <a:effectLst/>
                <a:latin typeface="-apple-system"/>
              </a:rPr>
              <a:t>d</a:t>
            </a:r>
            <a:r>
              <a:rPr lang="zh-CN" altLang="en-US" b="1" i="0" dirty="0">
                <a:solidFill>
                  <a:srgbClr val="121212"/>
                </a:solidFill>
                <a:effectLst/>
                <a:latin typeface="-apple-system"/>
              </a:rPr>
              <a:t>维高斯分布</a:t>
            </a:r>
            <a:r>
              <a:rPr lang="en-US" altLang="zh-CN" b="1" i="0" dirty="0">
                <a:solidFill>
                  <a:srgbClr val="121212"/>
                </a:solidFill>
                <a:effectLst/>
                <a:latin typeface="-apple-system"/>
              </a:rPr>
              <a:t>+</a:t>
            </a:r>
            <a:r>
              <a:rPr lang="zh-CN" altLang="en-US" b="1" i="0" dirty="0">
                <a:solidFill>
                  <a:srgbClr val="121212"/>
                </a:solidFill>
                <a:effectLst/>
                <a:latin typeface="-apple-system"/>
              </a:rPr>
              <a:t>一个足够复杂的函数映射得到，比如我们可以把一个</a:t>
            </a:r>
            <a:r>
              <a:rPr lang="en-US" altLang="zh-CN" b="1" i="0" dirty="0">
                <a:solidFill>
                  <a:srgbClr val="121212"/>
                </a:solidFill>
                <a:effectLst/>
                <a:latin typeface="-apple-system"/>
              </a:rPr>
              <a:t>2</a:t>
            </a:r>
            <a:r>
              <a:rPr lang="zh-CN" altLang="en-US" b="1" i="0" dirty="0">
                <a:solidFill>
                  <a:srgbClr val="121212"/>
                </a:solidFill>
                <a:effectLst/>
                <a:latin typeface="-apple-system"/>
              </a:rPr>
              <a:t>维高斯分布映射成环型</a:t>
            </a:r>
            <a:endParaRPr lang="zh-CN" altLang="en-US" b="1" dirty="0"/>
          </a:p>
        </p:txBody>
      </p:sp>
      <p:pic>
        <p:nvPicPr>
          <p:cNvPr id="26" name="图片 25">
            <a:extLst>
              <a:ext uri="{FF2B5EF4-FFF2-40B4-BE49-F238E27FC236}">
                <a16:creationId xmlns:a16="http://schemas.microsoft.com/office/drawing/2014/main" id="{644D62C1-B246-4F1A-A6B0-65F644912E4D}"/>
              </a:ext>
            </a:extLst>
          </p:cNvPr>
          <p:cNvPicPr>
            <a:picLocks noChangeAspect="1"/>
          </p:cNvPicPr>
          <p:nvPr/>
        </p:nvPicPr>
        <p:blipFill>
          <a:blip r:embed="rId6"/>
          <a:stretch>
            <a:fillRect/>
          </a:stretch>
        </p:blipFill>
        <p:spPr>
          <a:xfrm>
            <a:off x="7090985" y="1810487"/>
            <a:ext cx="4841797" cy="3544887"/>
          </a:xfrm>
          <a:prstGeom prst="rect">
            <a:avLst/>
          </a:prstGeom>
        </p:spPr>
      </p:pic>
      <p:sp>
        <p:nvSpPr>
          <p:cNvPr id="12" name="文本框 11">
            <a:extLst>
              <a:ext uri="{FF2B5EF4-FFF2-40B4-BE49-F238E27FC236}">
                <a16:creationId xmlns:a16="http://schemas.microsoft.com/office/drawing/2014/main" id="{B2715B91-A3CC-48F3-A619-E0FD2C10C1F2}"/>
              </a:ext>
            </a:extLst>
          </p:cNvPr>
          <p:cNvSpPr txBox="1"/>
          <p:nvPr/>
        </p:nvSpPr>
        <p:spPr>
          <a:xfrm>
            <a:off x="1023778" y="1845857"/>
            <a:ext cx="6116320" cy="369332"/>
          </a:xfrm>
          <a:prstGeom prst="rect">
            <a:avLst/>
          </a:prstGeom>
          <a:noFill/>
        </p:spPr>
        <p:txBody>
          <a:bodyPr wrap="square">
            <a:spAutoFit/>
          </a:bodyPr>
          <a:lstStyle/>
          <a:p>
            <a:r>
              <a:rPr lang="zh-CN" altLang="en-US" b="1" dirty="0"/>
              <a:t>基于隐变量的模型</a:t>
            </a:r>
          </a:p>
        </p:txBody>
      </p:sp>
      <p:pic>
        <p:nvPicPr>
          <p:cNvPr id="4" name="图片 3">
            <a:extLst>
              <a:ext uri="{FF2B5EF4-FFF2-40B4-BE49-F238E27FC236}">
                <a16:creationId xmlns:a16="http://schemas.microsoft.com/office/drawing/2014/main" id="{E4C11443-7B88-443B-AB28-681CE52A04BB}"/>
              </a:ext>
            </a:extLst>
          </p:cNvPr>
          <p:cNvPicPr>
            <a:picLocks noChangeAspect="1"/>
          </p:cNvPicPr>
          <p:nvPr/>
        </p:nvPicPr>
        <p:blipFill>
          <a:blip r:embed="rId7"/>
          <a:stretch>
            <a:fillRect/>
          </a:stretch>
        </p:blipFill>
        <p:spPr>
          <a:xfrm>
            <a:off x="3352498" y="1630473"/>
            <a:ext cx="2847975" cy="800100"/>
          </a:xfrm>
          <a:prstGeom prst="rect">
            <a:avLst/>
          </a:prstGeom>
        </p:spPr>
      </p:pic>
    </p:spTree>
    <p:extLst>
      <p:ext uri="{BB962C8B-B14F-4D97-AF65-F5344CB8AC3E}">
        <p14:creationId xmlns:p14="http://schemas.microsoft.com/office/powerpoint/2010/main" val="2827666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77CAB526-B114-4CC3-A6A4-75FC5D695587}"/>
              </a:ext>
            </a:extLst>
          </p:cNvPr>
          <p:cNvPicPr>
            <a:picLocks noChangeAspect="1"/>
          </p:cNvPicPr>
          <p:nvPr/>
        </p:nvPicPr>
        <p:blipFill>
          <a:blip r:embed="rId7"/>
          <a:stretch>
            <a:fillRect/>
          </a:stretch>
        </p:blipFill>
        <p:spPr>
          <a:xfrm>
            <a:off x="343351" y="1341303"/>
            <a:ext cx="5415464" cy="3994919"/>
          </a:xfrm>
          <a:prstGeom prst="rect">
            <a:avLst/>
          </a:prstGeom>
        </p:spPr>
      </p:pic>
      <p:pic>
        <p:nvPicPr>
          <p:cNvPr id="7" name="图片 6">
            <a:extLst>
              <a:ext uri="{FF2B5EF4-FFF2-40B4-BE49-F238E27FC236}">
                <a16:creationId xmlns:a16="http://schemas.microsoft.com/office/drawing/2014/main" id="{EAAB5381-DEF2-427B-ADCF-037C32FBDCDE}"/>
              </a:ext>
            </a:extLst>
          </p:cNvPr>
          <p:cNvPicPr>
            <a:picLocks noChangeAspect="1"/>
          </p:cNvPicPr>
          <p:nvPr/>
        </p:nvPicPr>
        <p:blipFill>
          <a:blip r:embed="rId8"/>
          <a:stretch>
            <a:fillRect/>
          </a:stretch>
        </p:blipFill>
        <p:spPr>
          <a:xfrm>
            <a:off x="5912989" y="1272723"/>
            <a:ext cx="5893115" cy="4856480"/>
          </a:xfrm>
          <a:prstGeom prst="rect">
            <a:avLst/>
          </a:prstGeom>
        </p:spPr>
      </p:pic>
    </p:spTree>
    <p:extLst>
      <p:ext uri="{BB962C8B-B14F-4D97-AF65-F5344CB8AC3E}">
        <p14:creationId xmlns:p14="http://schemas.microsoft.com/office/powerpoint/2010/main" val="52007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C31F9CBF-0B27-477F-9B70-31AB7AC198B9}"/>
              </a:ext>
            </a:extLst>
          </p:cNvPr>
          <p:cNvPicPr>
            <a:picLocks noChangeAspect="1"/>
          </p:cNvPicPr>
          <p:nvPr/>
        </p:nvPicPr>
        <p:blipFill>
          <a:blip r:embed="rId7"/>
          <a:stretch>
            <a:fillRect/>
          </a:stretch>
        </p:blipFill>
        <p:spPr>
          <a:xfrm>
            <a:off x="839102" y="1043059"/>
            <a:ext cx="6635432" cy="1473025"/>
          </a:xfrm>
          <a:prstGeom prst="rect">
            <a:avLst/>
          </a:prstGeom>
        </p:spPr>
      </p:pic>
      <p:pic>
        <p:nvPicPr>
          <p:cNvPr id="7" name="图片 6">
            <a:extLst>
              <a:ext uri="{FF2B5EF4-FFF2-40B4-BE49-F238E27FC236}">
                <a16:creationId xmlns:a16="http://schemas.microsoft.com/office/drawing/2014/main" id="{794B3258-3327-4A67-A31F-0794ED39377B}"/>
              </a:ext>
            </a:extLst>
          </p:cNvPr>
          <p:cNvPicPr>
            <a:picLocks noChangeAspect="1"/>
          </p:cNvPicPr>
          <p:nvPr/>
        </p:nvPicPr>
        <p:blipFill>
          <a:blip r:embed="rId8"/>
          <a:stretch>
            <a:fillRect/>
          </a:stretch>
        </p:blipFill>
        <p:spPr>
          <a:xfrm>
            <a:off x="823411" y="2635472"/>
            <a:ext cx="4267200" cy="1447800"/>
          </a:xfrm>
          <a:prstGeom prst="rect">
            <a:avLst/>
          </a:prstGeom>
        </p:spPr>
      </p:pic>
      <p:pic>
        <p:nvPicPr>
          <p:cNvPr id="10" name="图片 9">
            <a:extLst>
              <a:ext uri="{FF2B5EF4-FFF2-40B4-BE49-F238E27FC236}">
                <a16:creationId xmlns:a16="http://schemas.microsoft.com/office/drawing/2014/main" id="{4F27227C-6FA2-4357-A98C-AF9BA948F2E2}"/>
              </a:ext>
            </a:extLst>
          </p:cNvPr>
          <p:cNvPicPr>
            <a:picLocks noChangeAspect="1"/>
          </p:cNvPicPr>
          <p:nvPr/>
        </p:nvPicPr>
        <p:blipFill>
          <a:blip r:embed="rId9"/>
          <a:stretch>
            <a:fillRect/>
          </a:stretch>
        </p:blipFill>
        <p:spPr>
          <a:xfrm>
            <a:off x="861511" y="4186474"/>
            <a:ext cx="4229100" cy="1457325"/>
          </a:xfrm>
          <a:prstGeom prst="rect">
            <a:avLst/>
          </a:prstGeom>
        </p:spPr>
      </p:pic>
      <p:pic>
        <p:nvPicPr>
          <p:cNvPr id="13" name="图片 12">
            <a:extLst>
              <a:ext uri="{FF2B5EF4-FFF2-40B4-BE49-F238E27FC236}">
                <a16:creationId xmlns:a16="http://schemas.microsoft.com/office/drawing/2014/main" id="{75ECC68B-1B79-4266-856A-BC633025F500}"/>
              </a:ext>
            </a:extLst>
          </p:cNvPr>
          <p:cNvPicPr>
            <a:picLocks noChangeAspect="1"/>
          </p:cNvPicPr>
          <p:nvPr/>
        </p:nvPicPr>
        <p:blipFill>
          <a:blip r:embed="rId10"/>
          <a:stretch>
            <a:fillRect/>
          </a:stretch>
        </p:blipFill>
        <p:spPr>
          <a:xfrm>
            <a:off x="5747617" y="2529663"/>
            <a:ext cx="4267200" cy="1485900"/>
          </a:xfrm>
          <a:prstGeom prst="rect">
            <a:avLst/>
          </a:prstGeom>
        </p:spPr>
      </p:pic>
      <p:pic>
        <p:nvPicPr>
          <p:cNvPr id="15" name="图片 14">
            <a:extLst>
              <a:ext uri="{FF2B5EF4-FFF2-40B4-BE49-F238E27FC236}">
                <a16:creationId xmlns:a16="http://schemas.microsoft.com/office/drawing/2014/main" id="{1875EA45-8575-4CA6-9D6B-E5E1B29FACB0}"/>
              </a:ext>
            </a:extLst>
          </p:cNvPr>
          <p:cNvPicPr>
            <a:picLocks noChangeAspect="1"/>
          </p:cNvPicPr>
          <p:nvPr/>
        </p:nvPicPr>
        <p:blipFill>
          <a:blip r:embed="rId11"/>
          <a:stretch>
            <a:fillRect/>
          </a:stretch>
        </p:blipFill>
        <p:spPr>
          <a:xfrm>
            <a:off x="5674267" y="4083272"/>
            <a:ext cx="4267200" cy="1447800"/>
          </a:xfrm>
          <a:prstGeom prst="rect">
            <a:avLst/>
          </a:prstGeom>
        </p:spPr>
      </p:pic>
      <p:pic>
        <p:nvPicPr>
          <p:cNvPr id="17" name="图片 16">
            <a:extLst>
              <a:ext uri="{FF2B5EF4-FFF2-40B4-BE49-F238E27FC236}">
                <a16:creationId xmlns:a16="http://schemas.microsoft.com/office/drawing/2014/main" id="{668F9079-40CC-4FE9-867D-0EAF07C5E291}"/>
              </a:ext>
            </a:extLst>
          </p:cNvPr>
          <p:cNvPicPr>
            <a:picLocks noChangeAspect="1"/>
          </p:cNvPicPr>
          <p:nvPr/>
        </p:nvPicPr>
        <p:blipFill>
          <a:blip r:embed="rId12"/>
          <a:stretch>
            <a:fillRect/>
          </a:stretch>
        </p:blipFill>
        <p:spPr>
          <a:xfrm>
            <a:off x="2855411" y="5634274"/>
            <a:ext cx="6058401" cy="1204828"/>
          </a:xfrm>
          <a:prstGeom prst="rect">
            <a:avLst/>
          </a:prstGeom>
        </p:spPr>
      </p:pic>
    </p:spTree>
    <p:extLst>
      <p:ext uri="{BB962C8B-B14F-4D97-AF65-F5344CB8AC3E}">
        <p14:creationId xmlns:p14="http://schemas.microsoft.com/office/powerpoint/2010/main" val="107629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B9FF3F95-DA8C-4575-BCF8-1B10964866AB}"/>
              </a:ext>
            </a:extLst>
          </p:cNvPr>
          <p:cNvPicPr>
            <a:picLocks noChangeAspect="1"/>
          </p:cNvPicPr>
          <p:nvPr/>
        </p:nvPicPr>
        <p:blipFill>
          <a:blip r:embed="rId7"/>
          <a:stretch>
            <a:fillRect/>
          </a:stretch>
        </p:blipFill>
        <p:spPr>
          <a:xfrm>
            <a:off x="608170" y="1077912"/>
            <a:ext cx="4657725" cy="1552575"/>
          </a:xfrm>
          <a:prstGeom prst="rect">
            <a:avLst/>
          </a:prstGeom>
        </p:spPr>
      </p:pic>
      <p:pic>
        <p:nvPicPr>
          <p:cNvPr id="7" name="图片 6">
            <a:extLst>
              <a:ext uri="{FF2B5EF4-FFF2-40B4-BE49-F238E27FC236}">
                <a16:creationId xmlns:a16="http://schemas.microsoft.com/office/drawing/2014/main" id="{CFB0D2BA-3A95-42F5-AF5E-2D9C8957A42A}"/>
              </a:ext>
            </a:extLst>
          </p:cNvPr>
          <p:cNvPicPr>
            <a:picLocks noChangeAspect="1"/>
          </p:cNvPicPr>
          <p:nvPr/>
        </p:nvPicPr>
        <p:blipFill>
          <a:blip r:embed="rId8"/>
          <a:stretch>
            <a:fillRect/>
          </a:stretch>
        </p:blipFill>
        <p:spPr>
          <a:xfrm>
            <a:off x="608170" y="2770397"/>
            <a:ext cx="4657725" cy="1609725"/>
          </a:xfrm>
          <a:prstGeom prst="rect">
            <a:avLst/>
          </a:prstGeom>
        </p:spPr>
      </p:pic>
      <p:pic>
        <p:nvPicPr>
          <p:cNvPr id="10" name="图片 9">
            <a:extLst>
              <a:ext uri="{FF2B5EF4-FFF2-40B4-BE49-F238E27FC236}">
                <a16:creationId xmlns:a16="http://schemas.microsoft.com/office/drawing/2014/main" id="{700342CB-7B97-48A4-A045-ED27FC8EE0D5}"/>
              </a:ext>
            </a:extLst>
          </p:cNvPr>
          <p:cNvPicPr>
            <a:picLocks noChangeAspect="1"/>
          </p:cNvPicPr>
          <p:nvPr/>
        </p:nvPicPr>
        <p:blipFill>
          <a:blip r:embed="rId9"/>
          <a:stretch>
            <a:fillRect/>
          </a:stretch>
        </p:blipFill>
        <p:spPr>
          <a:xfrm>
            <a:off x="5711190" y="1077912"/>
            <a:ext cx="4610100" cy="1552575"/>
          </a:xfrm>
          <a:prstGeom prst="rect">
            <a:avLst/>
          </a:prstGeom>
        </p:spPr>
      </p:pic>
      <p:pic>
        <p:nvPicPr>
          <p:cNvPr id="13" name="图片 12">
            <a:extLst>
              <a:ext uri="{FF2B5EF4-FFF2-40B4-BE49-F238E27FC236}">
                <a16:creationId xmlns:a16="http://schemas.microsoft.com/office/drawing/2014/main" id="{21DC707B-B596-439C-A2E0-8A3170D4C642}"/>
              </a:ext>
            </a:extLst>
          </p:cNvPr>
          <p:cNvPicPr>
            <a:picLocks noChangeAspect="1"/>
          </p:cNvPicPr>
          <p:nvPr/>
        </p:nvPicPr>
        <p:blipFill>
          <a:blip r:embed="rId10"/>
          <a:stretch>
            <a:fillRect/>
          </a:stretch>
        </p:blipFill>
        <p:spPr>
          <a:xfrm>
            <a:off x="5711190" y="2754608"/>
            <a:ext cx="4610100" cy="1562100"/>
          </a:xfrm>
          <a:prstGeom prst="rect">
            <a:avLst/>
          </a:prstGeom>
        </p:spPr>
      </p:pic>
      <p:pic>
        <p:nvPicPr>
          <p:cNvPr id="15" name="图片 14">
            <a:extLst>
              <a:ext uri="{FF2B5EF4-FFF2-40B4-BE49-F238E27FC236}">
                <a16:creationId xmlns:a16="http://schemas.microsoft.com/office/drawing/2014/main" id="{4EAF9FDF-0D27-4FFD-B424-4255E82DDF20}"/>
              </a:ext>
            </a:extLst>
          </p:cNvPr>
          <p:cNvPicPr>
            <a:picLocks noChangeAspect="1"/>
          </p:cNvPicPr>
          <p:nvPr/>
        </p:nvPicPr>
        <p:blipFill>
          <a:blip r:embed="rId11"/>
          <a:stretch>
            <a:fillRect/>
          </a:stretch>
        </p:blipFill>
        <p:spPr>
          <a:xfrm>
            <a:off x="2705417" y="4732655"/>
            <a:ext cx="5724525" cy="1314450"/>
          </a:xfrm>
          <a:prstGeom prst="rect">
            <a:avLst/>
          </a:prstGeom>
        </p:spPr>
      </p:pic>
    </p:spTree>
    <p:extLst>
      <p:ext uri="{BB962C8B-B14F-4D97-AF65-F5344CB8AC3E}">
        <p14:creationId xmlns:p14="http://schemas.microsoft.com/office/powerpoint/2010/main" val="658928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69228028-720E-4F50-9ACD-098C3121C4F0}"/>
              </a:ext>
            </a:extLst>
          </p:cNvPr>
          <p:cNvPicPr>
            <a:picLocks noChangeAspect="1"/>
          </p:cNvPicPr>
          <p:nvPr/>
        </p:nvPicPr>
        <p:blipFill>
          <a:blip r:embed="rId6"/>
          <a:stretch>
            <a:fillRect/>
          </a:stretch>
        </p:blipFill>
        <p:spPr>
          <a:xfrm>
            <a:off x="295275" y="1198672"/>
            <a:ext cx="5867400" cy="2009775"/>
          </a:xfrm>
          <a:prstGeom prst="rect">
            <a:avLst/>
          </a:prstGeom>
        </p:spPr>
      </p:pic>
      <p:pic>
        <p:nvPicPr>
          <p:cNvPr id="7" name="图片 6">
            <a:extLst>
              <a:ext uri="{FF2B5EF4-FFF2-40B4-BE49-F238E27FC236}">
                <a16:creationId xmlns:a16="http://schemas.microsoft.com/office/drawing/2014/main" id="{925808C0-DC93-4DBA-949B-6B9CAE22A000}"/>
              </a:ext>
            </a:extLst>
          </p:cNvPr>
          <p:cNvPicPr>
            <a:picLocks noChangeAspect="1"/>
          </p:cNvPicPr>
          <p:nvPr/>
        </p:nvPicPr>
        <p:blipFill>
          <a:blip r:embed="rId7"/>
          <a:stretch>
            <a:fillRect/>
          </a:stretch>
        </p:blipFill>
        <p:spPr>
          <a:xfrm>
            <a:off x="295275" y="3608497"/>
            <a:ext cx="5934075" cy="1028700"/>
          </a:xfrm>
          <a:prstGeom prst="rect">
            <a:avLst/>
          </a:prstGeom>
        </p:spPr>
      </p:pic>
      <p:pic>
        <p:nvPicPr>
          <p:cNvPr id="10" name="图片 9">
            <a:extLst>
              <a:ext uri="{FF2B5EF4-FFF2-40B4-BE49-F238E27FC236}">
                <a16:creationId xmlns:a16="http://schemas.microsoft.com/office/drawing/2014/main" id="{220E8164-251A-4868-AFC2-B26C200183E2}"/>
              </a:ext>
            </a:extLst>
          </p:cNvPr>
          <p:cNvPicPr>
            <a:picLocks noChangeAspect="1"/>
          </p:cNvPicPr>
          <p:nvPr/>
        </p:nvPicPr>
        <p:blipFill>
          <a:blip r:embed="rId8"/>
          <a:stretch>
            <a:fillRect/>
          </a:stretch>
        </p:blipFill>
        <p:spPr>
          <a:xfrm>
            <a:off x="6229350" y="1196975"/>
            <a:ext cx="5829300" cy="3438525"/>
          </a:xfrm>
          <a:prstGeom prst="rect">
            <a:avLst/>
          </a:prstGeom>
        </p:spPr>
      </p:pic>
      <p:pic>
        <p:nvPicPr>
          <p:cNvPr id="13" name="图片 12">
            <a:extLst>
              <a:ext uri="{FF2B5EF4-FFF2-40B4-BE49-F238E27FC236}">
                <a16:creationId xmlns:a16="http://schemas.microsoft.com/office/drawing/2014/main" id="{D926C533-01AC-428C-BA50-7A2744A8D450}"/>
              </a:ext>
            </a:extLst>
          </p:cNvPr>
          <p:cNvPicPr>
            <a:picLocks noChangeAspect="1"/>
          </p:cNvPicPr>
          <p:nvPr/>
        </p:nvPicPr>
        <p:blipFill>
          <a:blip r:embed="rId9"/>
          <a:stretch>
            <a:fillRect/>
          </a:stretch>
        </p:blipFill>
        <p:spPr>
          <a:xfrm>
            <a:off x="2274345" y="4894473"/>
            <a:ext cx="7353300" cy="1085850"/>
          </a:xfrm>
          <a:prstGeom prst="rect">
            <a:avLst/>
          </a:prstGeom>
        </p:spPr>
      </p:pic>
    </p:spTree>
    <p:extLst>
      <p:ext uri="{BB962C8B-B14F-4D97-AF65-F5344CB8AC3E}">
        <p14:creationId xmlns:p14="http://schemas.microsoft.com/office/powerpoint/2010/main" val="199560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09DCFC52-2C66-402F-92A0-1FACFE2A3543}"/>
              </a:ext>
            </a:extLst>
          </p:cNvPr>
          <p:cNvPicPr>
            <a:picLocks noChangeAspect="1"/>
          </p:cNvPicPr>
          <p:nvPr/>
        </p:nvPicPr>
        <p:blipFill>
          <a:blip r:embed="rId6"/>
          <a:stretch>
            <a:fillRect/>
          </a:stretch>
        </p:blipFill>
        <p:spPr>
          <a:xfrm>
            <a:off x="608170" y="840347"/>
            <a:ext cx="5059605" cy="5862848"/>
          </a:xfrm>
          <a:prstGeom prst="rect">
            <a:avLst/>
          </a:prstGeom>
        </p:spPr>
      </p:pic>
      <p:pic>
        <p:nvPicPr>
          <p:cNvPr id="7" name="图片 6">
            <a:extLst>
              <a:ext uri="{FF2B5EF4-FFF2-40B4-BE49-F238E27FC236}">
                <a16:creationId xmlns:a16="http://schemas.microsoft.com/office/drawing/2014/main" id="{77E2789A-6A5D-4549-A0EF-8AF4B5D1620D}"/>
              </a:ext>
            </a:extLst>
          </p:cNvPr>
          <p:cNvPicPr>
            <a:picLocks noChangeAspect="1"/>
          </p:cNvPicPr>
          <p:nvPr/>
        </p:nvPicPr>
        <p:blipFill>
          <a:blip r:embed="rId7"/>
          <a:stretch>
            <a:fillRect/>
          </a:stretch>
        </p:blipFill>
        <p:spPr>
          <a:xfrm>
            <a:off x="5963364" y="671289"/>
            <a:ext cx="4893546" cy="5919998"/>
          </a:xfrm>
          <a:prstGeom prst="rect">
            <a:avLst/>
          </a:prstGeom>
        </p:spPr>
      </p:pic>
    </p:spTree>
    <p:extLst>
      <p:ext uri="{BB962C8B-B14F-4D97-AF65-F5344CB8AC3E}">
        <p14:creationId xmlns:p14="http://schemas.microsoft.com/office/powerpoint/2010/main" val="218826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D7DC2987-E2CD-484A-A280-AFCB180BBDBF}"/>
              </a:ext>
            </a:extLst>
          </p:cNvPr>
          <p:cNvPicPr>
            <a:picLocks noChangeAspect="1"/>
          </p:cNvPicPr>
          <p:nvPr/>
        </p:nvPicPr>
        <p:blipFill>
          <a:blip r:embed="rId6"/>
          <a:stretch>
            <a:fillRect/>
          </a:stretch>
        </p:blipFill>
        <p:spPr>
          <a:xfrm>
            <a:off x="823198" y="1164855"/>
            <a:ext cx="4414332" cy="5339918"/>
          </a:xfrm>
          <a:prstGeom prst="rect">
            <a:avLst/>
          </a:prstGeom>
        </p:spPr>
      </p:pic>
      <p:pic>
        <p:nvPicPr>
          <p:cNvPr id="7" name="图片 6">
            <a:extLst>
              <a:ext uri="{FF2B5EF4-FFF2-40B4-BE49-F238E27FC236}">
                <a16:creationId xmlns:a16="http://schemas.microsoft.com/office/drawing/2014/main" id="{202EA4DF-6E5A-44D6-A6D9-F0BDB8A32171}"/>
              </a:ext>
            </a:extLst>
          </p:cNvPr>
          <p:cNvPicPr>
            <a:picLocks noChangeAspect="1"/>
          </p:cNvPicPr>
          <p:nvPr/>
        </p:nvPicPr>
        <p:blipFill>
          <a:blip r:embed="rId7"/>
          <a:stretch>
            <a:fillRect/>
          </a:stretch>
        </p:blipFill>
        <p:spPr>
          <a:xfrm>
            <a:off x="5852047" y="759041"/>
            <a:ext cx="4418020" cy="5339918"/>
          </a:xfrm>
          <a:prstGeom prst="rect">
            <a:avLst/>
          </a:prstGeom>
        </p:spPr>
      </p:pic>
    </p:spTree>
    <p:extLst>
      <p:ext uri="{BB962C8B-B14F-4D97-AF65-F5344CB8AC3E}">
        <p14:creationId xmlns:p14="http://schemas.microsoft.com/office/powerpoint/2010/main" val="570128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B243709D-BA76-4E3B-A301-9F8889D36C97}"/>
              </a:ext>
            </a:extLst>
          </p:cNvPr>
          <p:cNvPicPr>
            <a:picLocks noChangeAspect="1"/>
          </p:cNvPicPr>
          <p:nvPr/>
        </p:nvPicPr>
        <p:blipFill>
          <a:blip r:embed="rId6"/>
          <a:stretch>
            <a:fillRect/>
          </a:stretch>
        </p:blipFill>
        <p:spPr>
          <a:xfrm>
            <a:off x="725387" y="1264921"/>
            <a:ext cx="4403324" cy="5325114"/>
          </a:xfrm>
          <a:prstGeom prst="rect">
            <a:avLst/>
          </a:prstGeom>
        </p:spPr>
      </p:pic>
      <p:pic>
        <p:nvPicPr>
          <p:cNvPr id="7" name="图片 6">
            <a:extLst>
              <a:ext uri="{FF2B5EF4-FFF2-40B4-BE49-F238E27FC236}">
                <a16:creationId xmlns:a16="http://schemas.microsoft.com/office/drawing/2014/main" id="{75C606FD-D497-489C-A587-12779E13CB6D}"/>
              </a:ext>
            </a:extLst>
          </p:cNvPr>
          <p:cNvPicPr>
            <a:picLocks noChangeAspect="1"/>
          </p:cNvPicPr>
          <p:nvPr/>
        </p:nvPicPr>
        <p:blipFill>
          <a:blip r:embed="rId7"/>
          <a:stretch>
            <a:fillRect/>
          </a:stretch>
        </p:blipFill>
        <p:spPr>
          <a:xfrm>
            <a:off x="5681973" y="1264921"/>
            <a:ext cx="4871324" cy="4879219"/>
          </a:xfrm>
          <a:prstGeom prst="rect">
            <a:avLst/>
          </a:prstGeom>
        </p:spPr>
      </p:pic>
    </p:spTree>
    <p:extLst>
      <p:ext uri="{BB962C8B-B14F-4D97-AF65-F5344CB8AC3E}">
        <p14:creationId xmlns:p14="http://schemas.microsoft.com/office/powerpoint/2010/main" val="304856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FA2CD5C2-B04D-4061-8D3F-456231A139D0}"/>
              </a:ext>
            </a:extLst>
          </p:cNvPr>
          <p:cNvPicPr>
            <a:picLocks noChangeAspect="1"/>
          </p:cNvPicPr>
          <p:nvPr/>
        </p:nvPicPr>
        <p:blipFill>
          <a:blip r:embed="rId6"/>
          <a:stretch>
            <a:fillRect/>
          </a:stretch>
        </p:blipFill>
        <p:spPr>
          <a:xfrm>
            <a:off x="3879068" y="989351"/>
            <a:ext cx="4634854" cy="5570738"/>
          </a:xfrm>
          <a:prstGeom prst="rect">
            <a:avLst/>
          </a:prstGeom>
        </p:spPr>
      </p:pic>
    </p:spTree>
    <p:extLst>
      <p:ext uri="{BB962C8B-B14F-4D97-AF65-F5344CB8AC3E}">
        <p14:creationId xmlns:p14="http://schemas.microsoft.com/office/powerpoint/2010/main" val="3890844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07F16A20-B418-48B7-9CDD-ACEF433D8E3B}"/>
              </a:ext>
            </a:extLst>
          </p:cNvPr>
          <p:cNvPicPr>
            <a:picLocks noChangeAspect="1"/>
          </p:cNvPicPr>
          <p:nvPr/>
        </p:nvPicPr>
        <p:blipFill>
          <a:blip r:embed="rId7"/>
          <a:stretch>
            <a:fillRect/>
          </a:stretch>
        </p:blipFill>
        <p:spPr>
          <a:xfrm>
            <a:off x="1214807" y="1153543"/>
            <a:ext cx="7400925" cy="342900"/>
          </a:xfrm>
          <a:prstGeom prst="rect">
            <a:avLst/>
          </a:prstGeom>
        </p:spPr>
      </p:pic>
      <p:pic>
        <p:nvPicPr>
          <p:cNvPr id="10" name="图片 9">
            <a:extLst>
              <a:ext uri="{FF2B5EF4-FFF2-40B4-BE49-F238E27FC236}">
                <a16:creationId xmlns:a16="http://schemas.microsoft.com/office/drawing/2014/main" id="{9D5DE4F0-F5B3-459B-910F-FC5FA4FC76E5}"/>
              </a:ext>
            </a:extLst>
          </p:cNvPr>
          <p:cNvPicPr>
            <a:picLocks noChangeAspect="1"/>
          </p:cNvPicPr>
          <p:nvPr/>
        </p:nvPicPr>
        <p:blipFill>
          <a:blip r:embed="rId8"/>
          <a:stretch>
            <a:fillRect/>
          </a:stretch>
        </p:blipFill>
        <p:spPr>
          <a:xfrm>
            <a:off x="1309224" y="1571023"/>
            <a:ext cx="7496175" cy="466725"/>
          </a:xfrm>
          <a:prstGeom prst="rect">
            <a:avLst/>
          </a:prstGeom>
        </p:spPr>
      </p:pic>
      <p:pic>
        <p:nvPicPr>
          <p:cNvPr id="12" name="图片 11">
            <a:extLst>
              <a:ext uri="{FF2B5EF4-FFF2-40B4-BE49-F238E27FC236}">
                <a16:creationId xmlns:a16="http://schemas.microsoft.com/office/drawing/2014/main" id="{FCDBAD3F-2600-47F4-B45D-09D1539D7EF2}"/>
              </a:ext>
            </a:extLst>
          </p:cNvPr>
          <p:cNvPicPr>
            <a:picLocks noChangeAspect="1"/>
          </p:cNvPicPr>
          <p:nvPr/>
        </p:nvPicPr>
        <p:blipFill>
          <a:blip r:embed="rId9"/>
          <a:stretch>
            <a:fillRect/>
          </a:stretch>
        </p:blipFill>
        <p:spPr>
          <a:xfrm>
            <a:off x="1309224" y="2496153"/>
            <a:ext cx="7448550" cy="2324100"/>
          </a:xfrm>
          <a:prstGeom prst="rect">
            <a:avLst/>
          </a:prstGeom>
        </p:spPr>
      </p:pic>
    </p:spTree>
    <p:extLst>
      <p:ext uri="{BB962C8B-B14F-4D97-AF65-F5344CB8AC3E}">
        <p14:creationId xmlns:p14="http://schemas.microsoft.com/office/powerpoint/2010/main" val="3049343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A2CC7EC0-D006-47DB-91AE-C56D1CB73257}"/>
              </a:ext>
            </a:extLst>
          </p:cNvPr>
          <p:cNvPicPr>
            <a:picLocks noChangeAspect="1"/>
          </p:cNvPicPr>
          <p:nvPr/>
        </p:nvPicPr>
        <p:blipFill>
          <a:blip r:embed="rId7"/>
          <a:stretch>
            <a:fillRect/>
          </a:stretch>
        </p:blipFill>
        <p:spPr>
          <a:xfrm>
            <a:off x="1630991" y="1000926"/>
            <a:ext cx="7996654" cy="5613813"/>
          </a:xfrm>
          <a:prstGeom prst="rect">
            <a:avLst/>
          </a:prstGeom>
        </p:spPr>
      </p:pic>
    </p:spTree>
    <p:extLst>
      <p:ext uri="{BB962C8B-B14F-4D97-AF65-F5344CB8AC3E}">
        <p14:creationId xmlns:p14="http://schemas.microsoft.com/office/powerpoint/2010/main" val="84959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7710" y="60839"/>
            <a:ext cx="8569090" cy="584775"/>
          </a:xfrm>
          <a:prstGeom prst="rect">
            <a:avLst/>
          </a:prstGeom>
          <a:noFill/>
        </p:spPr>
        <p:txBody>
          <a:bodyPr wrap="square" rtlCol="0">
            <a:spAutoFit/>
          </a:bodyPr>
          <a:lstStyle/>
          <a:p>
            <a:r>
              <a:rPr lang="zh-CN" altLang="en-US" sz="3200" b="0" i="0" dirty="0">
                <a:solidFill>
                  <a:srgbClr val="121212"/>
                </a:solidFill>
                <a:effectLst/>
                <a:latin typeface="-apple-system"/>
              </a:rPr>
              <a:t>变分自编码机</a:t>
            </a:r>
            <a:r>
              <a:rPr lang="en-US" altLang="zh-CN" sz="3200" b="0" i="0" dirty="0">
                <a:solidFill>
                  <a:srgbClr val="121212"/>
                </a:solidFill>
                <a:effectLst/>
                <a:latin typeface="-apple-system"/>
              </a:rPr>
              <a:t>(Variational </a:t>
            </a:r>
            <a:r>
              <a:rPr lang="en-US" altLang="zh-CN" sz="3200" b="0" i="0" dirty="0" err="1">
                <a:solidFill>
                  <a:srgbClr val="121212"/>
                </a:solidFill>
                <a:effectLst/>
                <a:latin typeface="-apple-system"/>
              </a:rPr>
              <a:t>AutoEncoder</a:t>
            </a:r>
            <a:r>
              <a:rPr lang="en-US" altLang="zh-CN" sz="3200" b="0" i="0" dirty="0">
                <a:solidFill>
                  <a:srgbClr val="121212"/>
                </a:solidFill>
                <a:effectLst/>
                <a:latin typeface="-apple-system"/>
              </a:rPr>
              <a:t>, VAE)</a:t>
            </a:r>
            <a:endParaRPr lang="en-US" altLang="zh-CN" sz="3200" b="1" dirty="0"/>
          </a:p>
        </p:txBody>
      </p:sp>
      <p:sp>
        <p:nvSpPr>
          <p:cNvPr id="12" name="文本框 11">
            <a:extLst>
              <a:ext uri="{FF2B5EF4-FFF2-40B4-BE49-F238E27FC236}">
                <a16:creationId xmlns:a16="http://schemas.microsoft.com/office/drawing/2014/main" id="{15F159C9-EA88-4D3B-9176-19D7FD2C10DC}"/>
              </a:ext>
            </a:extLst>
          </p:cNvPr>
          <p:cNvSpPr txBox="1"/>
          <p:nvPr/>
        </p:nvSpPr>
        <p:spPr>
          <a:xfrm>
            <a:off x="735379" y="3441173"/>
            <a:ext cx="6116320" cy="923330"/>
          </a:xfrm>
          <a:prstGeom prst="rect">
            <a:avLst/>
          </a:prstGeom>
          <a:noFill/>
        </p:spPr>
        <p:txBody>
          <a:bodyPr wrap="square">
            <a:spAutoFit/>
          </a:bodyPr>
          <a:lstStyle/>
          <a:p>
            <a:r>
              <a:rPr lang="zh-CN" altLang="en-US" b="1" i="0" dirty="0">
                <a:solidFill>
                  <a:srgbClr val="121212"/>
                </a:solidFill>
                <a:effectLst/>
                <a:latin typeface="-apple-system"/>
              </a:rPr>
              <a:t>希望构建一个从隐变量 </a:t>
            </a:r>
            <a:r>
              <a:rPr lang="en-US" altLang="zh-CN" b="1" i="1" dirty="0">
                <a:solidFill>
                  <a:srgbClr val="121212"/>
                </a:solidFill>
                <a:effectLst/>
                <a:latin typeface="-apple-system"/>
              </a:rPr>
              <a:t>Z</a:t>
            </a:r>
            <a:r>
              <a:rPr lang="zh-CN" altLang="en-US" b="1" i="0" dirty="0">
                <a:solidFill>
                  <a:srgbClr val="121212"/>
                </a:solidFill>
                <a:effectLst/>
                <a:latin typeface="-apple-system"/>
              </a:rPr>
              <a:t> 生成目标数据 </a:t>
            </a:r>
            <a:r>
              <a:rPr lang="en-US" altLang="zh-CN" b="1" i="1" dirty="0">
                <a:solidFill>
                  <a:srgbClr val="121212"/>
                </a:solidFill>
                <a:effectLst/>
                <a:latin typeface="-apple-system"/>
              </a:rPr>
              <a:t>X</a:t>
            </a:r>
            <a:r>
              <a:rPr lang="zh-CN" altLang="en-US" b="1" i="0" dirty="0">
                <a:solidFill>
                  <a:srgbClr val="121212"/>
                </a:solidFill>
                <a:effectLst/>
                <a:latin typeface="-apple-system"/>
              </a:rPr>
              <a:t> 的模型，</a:t>
            </a:r>
            <a:r>
              <a:rPr lang="en-US" altLang="zh-CN" b="1" i="0" dirty="0">
                <a:solidFill>
                  <a:srgbClr val="121212"/>
                </a:solidFill>
                <a:effectLst/>
                <a:latin typeface="-apple-system"/>
              </a:rPr>
              <a:t>Z</a:t>
            </a:r>
            <a:r>
              <a:rPr lang="zh-CN" altLang="en-US" b="1" i="0" dirty="0">
                <a:solidFill>
                  <a:srgbClr val="121212"/>
                </a:solidFill>
                <a:effectLst/>
                <a:latin typeface="-apple-system"/>
              </a:rPr>
              <a:t>服从某个分布（如正态分布），但是如果单纯从分布中采样，然后经过生成器得到的结果不一定和原来的是对应的。</a:t>
            </a:r>
            <a:endParaRPr lang="zh-CN" altLang="en-US" b="1" dirty="0"/>
          </a:p>
        </p:txBody>
      </p:sp>
      <p:pic>
        <p:nvPicPr>
          <p:cNvPr id="7" name="图片 6">
            <a:extLst>
              <a:ext uri="{FF2B5EF4-FFF2-40B4-BE49-F238E27FC236}">
                <a16:creationId xmlns:a16="http://schemas.microsoft.com/office/drawing/2014/main" id="{F4685807-1445-46B4-9688-45080D0F5042}"/>
              </a:ext>
            </a:extLst>
          </p:cNvPr>
          <p:cNvPicPr>
            <a:picLocks noChangeAspect="1"/>
          </p:cNvPicPr>
          <p:nvPr/>
        </p:nvPicPr>
        <p:blipFill>
          <a:blip r:embed="rId7"/>
          <a:stretch>
            <a:fillRect/>
          </a:stretch>
        </p:blipFill>
        <p:spPr>
          <a:xfrm>
            <a:off x="6743282" y="2628263"/>
            <a:ext cx="4911570" cy="2272152"/>
          </a:xfrm>
          <a:prstGeom prst="rect">
            <a:avLst/>
          </a:prstGeom>
        </p:spPr>
      </p:pic>
    </p:spTree>
    <p:extLst>
      <p:ext uri="{BB962C8B-B14F-4D97-AF65-F5344CB8AC3E}">
        <p14:creationId xmlns:p14="http://schemas.microsoft.com/office/powerpoint/2010/main" val="3604124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7427528B-0673-4ED9-9E08-D3A000020060}"/>
              </a:ext>
            </a:extLst>
          </p:cNvPr>
          <p:cNvPicPr>
            <a:picLocks noChangeAspect="1"/>
          </p:cNvPicPr>
          <p:nvPr/>
        </p:nvPicPr>
        <p:blipFill>
          <a:blip r:embed="rId7"/>
          <a:stretch>
            <a:fillRect/>
          </a:stretch>
        </p:blipFill>
        <p:spPr>
          <a:xfrm>
            <a:off x="1890942" y="848783"/>
            <a:ext cx="7647483" cy="5760642"/>
          </a:xfrm>
          <a:prstGeom prst="rect">
            <a:avLst/>
          </a:prstGeom>
        </p:spPr>
      </p:pic>
    </p:spTree>
    <p:extLst>
      <p:ext uri="{BB962C8B-B14F-4D97-AF65-F5344CB8AC3E}">
        <p14:creationId xmlns:p14="http://schemas.microsoft.com/office/powerpoint/2010/main" val="1084771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4AB6D204-DC43-4B9F-9EFA-2A1F48147397}"/>
              </a:ext>
            </a:extLst>
          </p:cNvPr>
          <p:cNvSpPr txBox="1"/>
          <p:nvPr/>
        </p:nvSpPr>
        <p:spPr>
          <a:xfrm>
            <a:off x="470516" y="2272152"/>
            <a:ext cx="11721483" cy="830997"/>
          </a:xfrm>
          <a:prstGeom prst="rect">
            <a:avLst/>
          </a:prstGeom>
          <a:noFill/>
        </p:spPr>
        <p:txBody>
          <a:bodyPr wrap="square">
            <a:spAutoFit/>
          </a:bodyPr>
          <a:lstStyle/>
          <a:p>
            <a:pPr algn="ctr"/>
            <a:r>
              <a:rPr lang="en-US" altLang="zh-CN" sz="2400" b="1" dirty="0"/>
              <a:t>Removing Pixel Noises and Spatial Artifacts with</a:t>
            </a:r>
          </a:p>
          <a:p>
            <a:pPr algn="ctr"/>
            <a:r>
              <a:rPr lang="en-US" altLang="zh-CN" sz="2400" b="1" dirty="0"/>
              <a:t>Generative Diversity Denoising Methods</a:t>
            </a:r>
            <a:endParaRPr lang="zh-CN" altLang="en-US" sz="2400" b="1" dirty="0"/>
          </a:p>
        </p:txBody>
      </p:sp>
      <p:sp>
        <p:nvSpPr>
          <p:cNvPr id="8" name="文本框 7">
            <a:extLst>
              <a:ext uri="{FF2B5EF4-FFF2-40B4-BE49-F238E27FC236}">
                <a16:creationId xmlns:a16="http://schemas.microsoft.com/office/drawing/2014/main" id="{CB501F65-4955-452E-A937-98921218B1EB}"/>
              </a:ext>
            </a:extLst>
          </p:cNvPr>
          <p:cNvSpPr txBox="1"/>
          <p:nvPr/>
        </p:nvSpPr>
        <p:spPr>
          <a:xfrm>
            <a:off x="2274901" y="3154843"/>
            <a:ext cx="8404935" cy="2031325"/>
          </a:xfrm>
          <a:prstGeom prst="rect">
            <a:avLst/>
          </a:prstGeom>
          <a:noFill/>
        </p:spPr>
        <p:txBody>
          <a:bodyPr wrap="square">
            <a:spAutoFit/>
          </a:bodyPr>
          <a:lstStyle/>
          <a:p>
            <a:pPr algn="ctr"/>
            <a:r>
              <a:rPr lang="en-US" altLang="zh-CN" b="1" dirty="0"/>
              <a:t>Mangal Prakash, Mauricio </a:t>
            </a:r>
            <a:r>
              <a:rPr lang="en-US" altLang="zh-CN" b="1" dirty="0" err="1"/>
              <a:t>Delbracio</a:t>
            </a:r>
            <a:r>
              <a:rPr lang="en-US" altLang="zh-CN" b="1" dirty="0"/>
              <a:t>, Peyman </a:t>
            </a:r>
            <a:r>
              <a:rPr lang="en-US" altLang="zh-CN" b="1" dirty="0" err="1"/>
              <a:t>Milanfar</a:t>
            </a:r>
            <a:r>
              <a:rPr lang="en-US" altLang="zh-CN" b="1" dirty="0"/>
              <a:t>, Florian Jug</a:t>
            </a:r>
          </a:p>
          <a:p>
            <a:pPr algn="ctr"/>
            <a:r>
              <a:rPr lang="en-US" altLang="zh-CN" b="1" dirty="0" err="1"/>
              <a:t>Arxiv</a:t>
            </a:r>
            <a:r>
              <a:rPr lang="en-US" altLang="zh-CN" b="1" dirty="0"/>
              <a:t>(2021)</a:t>
            </a:r>
          </a:p>
          <a:p>
            <a:pPr algn="ctr"/>
            <a:r>
              <a:rPr lang="en-US" altLang="zh-CN" b="1" dirty="0"/>
              <a:t>CSBD/ Max-Planck Institute CBG, Germany </a:t>
            </a:r>
          </a:p>
          <a:p>
            <a:pPr algn="ctr"/>
            <a:r>
              <a:rPr lang="en-US" altLang="zh-CN" b="1" dirty="0"/>
              <a:t>Google Research,</a:t>
            </a:r>
          </a:p>
          <a:p>
            <a:pPr algn="ctr"/>
            <a:r>
              <a:rPr lang="en-US" altLang="zh-CN" b="1" dirty="0"/>
              <a:t>Google Research,</a:t>
            </a:r>
          </a:p>
          <a:p>
            <a:pPr algn="ctr"/>
            <a:r>
              <a:rPr lang="en-US" altLang="zh-CN" b="1" dirty="0"/>
              <a:t>CSBD/ Max-Planck Institute CBG,</a:t>
            </a:r>
          </a:p>
          <a:p>
            <a:pPr algn="ctr"/>
            <a:r>
              <a:rPr lang="en-US" altLang="zh-CN" b="1" dirty="0"/>
              <a:t>Fondazione Human Technopole</a:t>
            </a:r>
          </a:p>
        </p:txBody>
      </p:sp>
    </p:spTree>
    <p:extLst>
      <p:ext uri="{BB962C8B-B14F-4D97-AF65-F5344CB8AC3E}">
        <p14:creationId xmlns:p14="http://schemas.microsoft.com/office/powerpoint/2010/main" val="271135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7" name="文本框 6">
            <a:extLst>
              <a:ext uri="{FF2B5EF4-FFF2-40B4-BE49-F238E27FC236}">
                <a16:creationId xmlns:a16="http://schemas.microsoft.com/office/drawing/2014/main" id="{48C2E48D-EB08-43AE-819D-B2E5953C5C75}"/>
              </a:ext>
            </a:extLst>
          </p:cNvPr>
          <p:cNvSpPr txBox="1"/>
          <p:nvPr/>
        </p:nvSpPr>
        <p:spPr>
          <a:xfrm>
            <a:off x="1160757" y="1082115"/>
            <a:ext cx="9465813" cy="2585323"/>
          </a:xfrm>
          <a:prstGeom prst="rect">
            <a:avLst/>
          </a:prstGeom>
          <a:noFill/>
        </p:spPr>
        <p:txBody>
          <a:bodyPr wrap="square">
            <a:spAutoFit/>
          </a:bodyPr>
          <a:lstStyle/>
          <a:p>
            <a:r>
              <a:rPr lang="en-US" altLang="zh-CN" b="1" dirty="0"/>
              <a:t>GDD methods can generate diverse denoised solutions, giving users access to samples from a distribution of sensible denoising results. </a:t>
            </a:r>
          </a:p>
          <a:p>
            <a:endParaRPr lang="en-US" altLang="zh-CN" b="1" dirty="0"/>
          </a:p>
          <a:p>
            <a:r>
              <a:rPr lang="en-US" altLang="zh-CN" b="1" dirty="0"/>
              <a:t>The most impressive results are, so far, reported on limited image domains such as microscopy datasets and photographs of human faces. </a:t>
            </a:r>
          </a:p>
          <a:p>
            <a:endParaRPr lang="en-US" altLang="zh-CN" b="1" dirty="0"/>
          </a:p>
          <a:p>
            <a:r>
              <a:rPr lang="en-US" altLang="zh-CN" b="1" dirty="0"/>
              <a:t>On richer domains, e.g. natural images, the expressivity of the employed generative models becomes a bottleneck [40]. Additionally, GDD methods are so far not used to remove structured noises</a:t>
            </a:r>
            <a:endParaRPr lang="zh-CN" altLang="en-US" b="1" dirty="0"/>
          </a:p>
        </p:txBody>
      </p:sp>
      <p:sp>
        <p:nvSpPr>
          <p:cNvPr id="8" name="文本框 7">
            <a:extLst>
              <a:ext uri="{FF2B5EF4-FFF2-40B4-BE49-F238E27FC236}">
                <a16:creationId xmlns:a16="http://schemas.microsoft.com/office/drawing/2014/main" id="{B4C5DFB3-7CF7-452C-84B6-61103AFE25D0}"/>
              </a:ext>
            </a:extLst>
          </p:cNvPr>
          <p:cNvSpPr txBox="1"/>
          <p:nvPr/>
        </p:nvSpPr>
        <p:spPr>
          <a:xfrm>
            <a:off x="1160758" y="3823459"/>
            <a:ext cx="6094520" cy="646331"/>
          </a:xfrm>
          <a:prstGeom prst="rect">
            <a:avLst/>
          </a:prstGeom>
          <a:noFill/>
        </p:spPr>
        <p:txBody>
          <a:bodyPr wrap="square">
            <a:spAutoFit/>
          </a:bodyPr>
          <a:lstStyle/>
          <a:p>
            <a:r>
              <a:rPr lang="en-US" altLang="zh-CN" b="1" dirty="0"/>
              <a:t>Introduce a new GDD method called HIERARCHICAL DIVNOISING (HDN)</a:t>
            </a:r>
            <a:endParaRPr lang="zh-CN" altLang="en-US" b="1" dirty="0"/>
          </a:p>
        </p:txBody>
      </p:sp>
    </p:spTree>
    <p:extLst>
      <p:ext uri="{BB962C8B-B14F-4D97-AF65-F5344CB8AC3E}">
        <p14:creationId xmlns:p14="http://schemas.microsoft.com/office/powerpoint/2010/main" val="2787952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7" name="文本框 6">
            <a:extLst>
              <a:ext uri="{FF2B5EF4-FFF2-40B4-BE49-F238E27FC236}">
                <a16:creationId xmlns:a16="http://schemas.microsoft.com/office/drawing/2014/main" id="{35C6F1EC-04A0-415B-BE85-5273138CDFDB}"/>
              </a:ext>
            </a:extLst>
          </p:cNvPr>
          <p:cNvSpPr txBox="1"/>
          <p:nvPr/>
        </p:nvSpPr>
        <p:spPr>
          <a:xfrm>
            <a:off x="968770" y="1391004"/>
            <a:ext cx="6094520" cy="3139321"/>
          </a:xfrm>
          <a:prstGeom prst="rect">
            <a:avLst/>
          </a:prstGeom>
          <a:noFill/>
        </p:spPr>
        <p:txBody>
          <a:bodyPr wrap="square">
            <a:spAutoFit/>
          </a:bodyPr>
          <a:lstStyle/>
          <a:p>
            <a:r>
              <a:rPr lang="en-US" altLang="zh-CN" b="1" dirty="0"/>
              <a:t>we investigate if and how well VAE-GDD methods can learn to remove various sources of patterned artefacts from input images without supervision. </a:t>
            </a:r>
          </a:p>
          <a:p>
            <a:endParaRPr lang="en-US" altLang="zh-CN" b="1" dirty="0"/>
          </a:p>
          <a:p>
            <a:r>
              <a:rPr lang="en-US" altLang="zh-CN" b="1" dirty="0"/>
              <a:t>Our experiments include simulated structured noises, real-world microscopy artefacts, and structured noise introduced during computed tomography (CT) reconstruction. </a:t>
            </a:r>
          </a:p>
          <a:p>
            <a:endParaRPr lang="en-US" altLang="zh-CN" b="1" dirty="0"/>
          </a:p>
          <a:p>
            <a:r>
              <a:rPr lang="en-US" altLang="zh-CN" b="1" dirty="0"/>
              <a:t>For the first time, that GDD methods can indeed be used to remove complex artefacts from noisy data. </a:t>
            </a:r>
            <a:endParaRPr lang="zh-CN" altLang="en-US" b="1" dirty="0"/>
          </a:p>
        </p:txBody>
      </p:sp>
    </p:spTree>
    <p:extLst>
      <p:ext uri="{BB962C8B-B14F-4D97-AF65-F5344CB8AC3E}">
        <p14:creationId xmlns:p14="http://schemas.microsoft.com/office/powerpoint/2010/main" val="396878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pic>
        <p:nvPicPr>
          <p:cNvPr id="4" name="图片 3">
            <a:extLst>
              <a:ext uri="{FF2B5EF4-FFF2-40B4-BE49-F238E27FC236}">
                <a16:creationId xmlns:a16="http://schemas.microsoft.com/office/drawing/2014/main" id="{2A72D10F-5A83-49D1-905A-EDD3F2B89EA2}"/>
              </a:ext>
            </a:extLst>
          </p:cNvPr>
          <p:cNvPicPr>
            <a:picLocks noChangeAspect="1"/>
          </p:cNvPicPr>
          <p:nvPr/>
        </p:nvPicPr>
        <p:blipFill>
          <a:blip r:embed="rId6"/>
          <a:stretch>
            <a:fillRect/>
          </a:stretch>
        </p:blipFill>
        <p:spPr>
          <a:xfrm>
            <a:off x="1851364" y="1348434"/>
            <a:ext cx="1600200" cy="485775"/>
          </a:xfrm>
          <a:prstGeom prst="rect">
            <a:avLst/>
          </a:prstGeom>
        </p:spPr>
      </p:pic>
      <p:pic>
        <p:nvPicPr>
          <p:cNvPr id="7" name="图片 6">
            <a:extLst>
              <a:ext uri="{FF2B5EF4-FFF2-40B4-BE49-F238E27FC236}">
                <a16:creationId xmlns:a16="http://schemas.microsoft.com/office/drawing/2014/main" id="{BF00806B-9367-42FB-90F1-45DD8E9AD371}"/>
              </a:ext>
            </a:extLst>
          </p:cNvPr>
          <p:cNvPicPr>
            <a:picLocks noChangeAspect="1"/>
          </p:cNvPicPr>
          <p:nvPr/>
        </p:nvPicPr>
        <p:blipFill>
          <a:blip r:embed="rId7"/>
          <a:stretch>
            <a:fillRect/>
          </a:stretch>
        </p:blipFill>
        <p:spPr>
          <a:xfrm>
            <a:off x="1050015" y="1982703"/>
            <a:ext cx="3629025" cy="523875"/>
          </a:xfrm>
          <a:prstGeom prst="rect">
            <a:avLst/>
          </a:prstGeom>
        </p:spPr>
      </p:pic>
      <p:pic>
        <p:nvPicPr>
          <p:cNvPr id="10" name="图片 9">
            <a:extLst>
              <a:ext uri="{FF2B5EF4-FFF2-40B4-BE49-F238E27FC236}">
                <a16:creationId xmlns:a16="http://schemas.microsoft.com/office/drawing/2014/main" id="{4E8D5D43-1143-4937-819C-D659E9A8C1DB}"/>
              </a:ext>
            </a:extLst>
          </p:cNvPr>
          <p:cNvPicPr>
            <a:picLocks noChangeAspect="1"/>
          </p:cNvPicPr>
          <p:nvPr/>
        </p:nvPicPr>
        <p:blipFill>
          <a:blip r:embed="rId8"/>
          <a:stretch>
            <a:fillRect/>
          </a:stretch>
        </p:blipFill>
        <p:spPr>
          <a:xfrm>
            <a:off x="2145389" y="2716985"/>
            <a:ext cx="1438275" cy="323850"/>
          </a:xfrm>
          <a:prstGeom prst="rect">
            <a:avLst/>
          </a:prstGeom>
        </p:spPr>
      </p:pic>
      <p:sp>
        <p:nvSpPr>
          <p:cNvPr id="12" name="文本框 11">
            <a:extLst>
              <a:ext uri="{FF2B5EF4-FFF2-40B4-BE49-F238E27FC236}">
                <a16:creationId xmlns:a16="http://schemas.microsoft.com/office/drawing/2014/main" id="{E506C8F8-5DBB-4A04-9B80-216587F700FF}"/>
              </a:ext>
            </a:extLst>
          </p:cNvPr>
          <p:cNvSpPr txBox="1"/>
          <p:nvPr/>
        </p:nvSpPr>
        <p:spPr>
          <a:xfrm>
            <a:off x="691200" y="3911579"/>
            <a:ext cx="4078696" cy="2077159"/>
          </a:xfrm>
          <a:prstGeom prst="rect">
            <a:avLst/>
          </a:prstGeom>
          <a:noFill/>
        </p:spPr>
        <p:txBody>
          <a:bodyPr wrap="square">
            <a:spAutoFit/>
          </a:bodyPr>
          <a:lstStyle/>
          <a:p>
            <a:r>
              <a:rPr lang="en-US" altLang="zh-CN" b="1" dirty="0"/>
              <a:t>Generally, the noise n on the reconstruction x is composed of pixel-noise (such as Poisson or Gaussian noise) and multi-pixel artefacts or structured noise that affect groups of pixels in correlated ways. </a:t>
            </a:r>
            <a:endParaRPr lang="zh-CN" altLang="en-US" b="1" dirty="0"/>
          </a:p>
        </p:txBody>
      </p:sp>
      <p:pic>
        <p:nvPicPr>
          <p:cNvPr id="14" name="图片 13">
            <a:extLst>
              <a:ext uri="{FF2B5EF4-FFF2-40B4-BE49-F238E27FC236}">
                <a16:creationId xmlns:a16="http://schemas.microsoft.com/office/drawing/2014/main" id="{94B15561-B2E3-4319-98BD-18B07F05E8ED}"/>
              </a:ext>
            </a:extLst>
          </p:cNvPr>
          <p:cNvPicPr>
            <a:picLocks noChangeAspect="1"/>
          </p:cNvPicPr>
          <p:nvPr/>
        </p:nvPicPr>
        <p:blipFill>
          <a:blip r:embed="rId9"/>
          <a:stretch>
            <a:fillRect/>
          </a:stretch>
        </p:blipFill>
        <p:spPr>
          <a:xfrm>
            <a:off x="5925800" y="1831160"/>
            <a:ext cx="5629275" cy="885825"/>
          </a:xfrm>
          <a:prstGeom prst="rect">
            <a:avLst/>
          </a:prstGeom>
        </p:spPr>
      </p:pic>
      <p:sp>
        <p:nvSpPr>
          <p:cNvPr id="18" name="文本框 17">
            <a:extLst>
              <a:ext uri="{FF2B5EF4-FFF2-40B4-BE49-F238E27FC236}">
                <a16:creationId xmlns:a16="http://schemas.microsoft.com/office/drawing/2014/main" id="{2DB56C0C-FEFF-4F7A-9DC6-AE87BD93178C}"/>
              </a:ext>
            </a:extLst>
          </p:cNvPr>
          <p:cNvSpPr txBox="1"/>
          <p:nvPr/>
        </p:nvSpPr>
        <p:spPr>
          <a:xfrm>
            <a:off x="5406280" y="3911579"/>
            <a:ext cx="6094520" cy="1200329"/>
          </a:xfrm>
          <a:prstGeom prst="rect">
            <a:avLst/>
          </a:prstGeom>
          <a:noFill/>
        </p:spPr>
        <p:txBody>
          <a:bodyPr wrap="square">
            <a:spAutoFit/>
          </a:bodyPr>
          <a:lstStyle/>
          <a:p>
            <a:r>
              <a:rPr lang="en-US" altLang="zh-CN" b="1" dirty="0"/>
              <a:t>DN is the current SOTA for many unsupervised denoising benchmarks, but can have difficulties to learn a good posterior distribution of clean data for complex domains such as natural images</a:t>
            </a:r>
            <a:endParaRPr lang="zh-CN" altLang="en-US" b="1" dirty="0"/>
          </a:p>
        </p:txBody>
      </p:sp>
    </p:spTree>
    <p:extLst>
      <p:ext uri="{BB962C8B-B14F-4D97-AF65-F5344CB8AC3E}">
        <p14:creationId xmlns:p14="http://schemas.microsoft.com/office/powerpoint/2010/main" val="4003265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45BAD249-850B-4C79-BAC7-2A38A7CAE9D9}"/>
              </a:ext>
            </a:extLst>
          </p:cNvPr>
          <p:cNvSpPr txBox="1"/>
          <p:nvPr/>
        </p:nvSpPr>
        <p:spPr>
          <a:xfrm>
            <a:off x="1227153" y="1687613"/>
            <a:ext cx="7485531" cy="646331"/>
          </a:xfrm>
          <a:prstGeom prst="rect">
            <a:avLst/>
          </a:prstGeom>
          <a:noFill/>
        </p:spPr>
        <p:txBody>
          <a:bodyPr wrap="square">
            <a:spAutoFit/>
          </a:bodyPr>
          <a:lstStyle/>
          <a:p>
            <a:r>
              <a:rPr lang="en-US" altLang="zh-CN" b="1" dirty="0"/>
              <a:t>HIERARCHICAL DIVNOISING (HDN) splits its latent representation over n &gt; 1 hierarchically dependent stochastic latent variables</a:t>
            </a:r>
            <a:endParaRPr lang="zh-CN" altLang="en-US" b="1" dirty="0"/>
          </a:p>
        </p:txBody>
      </p:sp>
      <p:pic>
        <p:nvPicPr>
          <p:cNvPr id="12" name="图片 11">
            <a:extLst>
              <a:ext uri="{FF2B5EF4-FFF2-40B4-BE49-F238E27FC236}">
                <a16:creationId xmlns:a16="http://schemas.microsoft.com/office/drawing/2014/main" id="{8AED7006-B030-4096-A53A-8CBBFED3ABBF}"/>
              </a:ext>
            </a:extLst>
          </p:cNvPr>
          <p:cNvPicPr>
            <a:picLocks noChangeAspect="1"/>
          </p:cNvPicPr>
          <p:nvPr/>
        </p:nvPicPr>
        <p:blipFill>
          <a:blip r:embed="rId6"/>
          <a:stretch>
            <a:fillRect/>
          </a:stretch>
        </p:blipFill>
        <p:spPr>
          <a:xfrm>
            <a:off x="1227153" y="2543175"/>
            <a:ext cx="5600700" cy="885825"/>
          </a:xfrm>
          <a:prstGeom prst="rect">
            <a:avLst/>
          </a:prstGeom>
        </p:spPr>
      </p:pic>
      <p:pic>
        <p:nvPicPr>
          <p:cNvPr id="14" name="图片 13">
            <a:extLst>
              <a:ext uri="{FF2B5EF4-FFF2-40B4-BE49-F238E27FC236}">
                <a16:creationId xmlns:a16="http://schemas.microsoft.com/office/drawing/2014/main" id="{DF3E34AE-F317-4BB4-A03C-E6E5B1867FFD}"/>
              </a:ext>
            </a:extLst>
          </p:cNvPr>
          <p:cNvPicPr>
            <a:picLocks noChangeAspect="1"/>
          </p:cNvPicPr>
          <p:nvPr/>
        </p:nvPicPr>
        <p:blipFill>
          <a:blip r:embed="rId7"/>
          <a:stretch>
            <a:fillRect/>
          </a:stretch>
        </p:blipFill>
        <p:spPr>
          <a:xfrm>
            <a:off x="1236678" y="3429000"/>
            <a:ext cx="5591175" cy="1743075"/>
          </a:xfrm>
          <a:prstGeom prst="rect">
            <a:avLst/>
          </a:prstGeom>
        </p:spPr>
      </p:pic>
      <p:pic>
        <p:nvPicPr>
          <p:cNvPr id="16" name="图片 15">
            <a:extLst>
              <a:ext uri="{FF2B5EF4-FFF2-40B4-BE49-F238E27FC236}">
                <a16:creationId xmlns:a16="http://schemas.microsoft.com/office/drawing/2014/main" id="{24A5D645-2E5A-4067-9D24-06026DE74894}"/>
              </a:ext>
            </a:extLst>
          </p:cNvPr>
          <p:cNvPicPr>
            <a:picLocks noChangeAspect="1"/>
          </p:cNvPicPr>
          <p:nvPr/>
        </p:nvPicPr>
        <p:blipFill>
          <a:blip r:embed="rId8"/>
          <a:stretch>
            <a:fillRect/>
          </a:stretch>
        </p:blipFill>
        <p:spPr>
          <a:xfrm>
            <a:off x="2441822" y="5172075"/>
            <a:ext cx="3295650" cy="923925"/>
          </a:xfrm>
          <a:prstGeom prst="rect">
            <a:avLst/>
          </a:prstGeom>
        </p:spPr>
      </p:pic>
      <p:sp>
        <p:nvSpPr>
          <p:cNvPr id="10" name="文本框 9">
            <a:extLst>
              <a:ext uri="{FF2B5EF4-FFF2-40B4-BE49-F238E27FC236}">
                <a16:creationId xmlns:a16="http://schemas.microsoft.com/office/drawing/2014/main" id="{87B3D99A-C02F-4DEA-8EE2-B2C62FFDDA25}"/>
              </a:ext>
            </a:extLst>
          </p:cNvPr>
          <p:cNvSpPr txBox="1"/>
          <p:nvPr/>
        </p:nvSpPr>
        <p:spPr>
          <a:xfrm>
            <a:off x="8153671" y="2580793"/>
            <a:ext cx="3290714" cy="2308324"/>
          </a:xfrm>
          <a:prstGeom prst="rect">
            <a:avLst/>
          </a:prstGeom>
          <a:noFill/>
        </p:spPr>
        <p:txBody>
          <a:bodyPr wrap="square">
            <a:spAutoFit/>
          </a:bodyPr>
          <a:lstStyle/>
          <a:p>
            <a:r>
              <a:rPr lang="en-US" altLang="zh-CN" b="1" dirty="0"/>
              <a:t>Hierarchical VAEs. Hierarchical VAEs [48, 35] are splitting the latent space encoding into multiple conditionally dependent latent (sub-)spaces. This can greatly improve the expressivity of VAEs.</a:t>
            </a:r>
            <a:endParaRPr lang="zh-CN" altLang="en-US" b="1" dirty="0"/>
          </a:p>
        </p:txBody>
      </p:sp>
    </p:spTree>
    <p:extLst>
      <p:ext uri="{BB962C8B-B14F-4D97-AF65-F5344CB8AC3E}">
        <p14:creationId xmlns:p14="http://schemas.microsoft.com/office/powerpoint/2010/main" val="964013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47E77698-96EE-4E5A-9859-5249B9F4B264}"/>
              </a:ext>
            </a:extLst>
          </p:cNvPr>
          <p:cNvPicPr>
            <a:picLocks noChangeAspect="1"/>
          </p:cNvPicPr>
          <p:nvPr/>
        </p:nvPicPr>
        <p:blipFill>
          <a:blip r:embed="rId6"/>
          <a:stretch>
            <a:fillRect/>
          </a:stretch>
        </p:blipFill>
        <p:spPr>
          <a:xfrm>
            <a:off x="608170" y="1254579"/>
            <a:ext cx="4775030" cy="4842761"/>
          </a:xfrm>
          <a:prstGeom prst="rect">
            <a:avLst/>
          </a:prstGeom>
        </p:spPr>
      </p:pic>
      <p:pic>
        <p:nvPicPr>
          <p:cNvPr id="7" name="图片 6">
            <a:extLst>
              <a:ext uri="{FF2B5EF4-FFF2-40B4-BE49-F238E27FC236}">
                <a16:creationId xmlns:a16="http://schemas.microsoft.com/office/drawing/2014/main" id="{D63D5B18-D24B-469A-A6E3-40A1DE91A18F}"/>
              </a:ext>
            </a:extLst>
          </p:cNvPr>
          <p:cNvPicPr>
            <a:picLocks noChangeAspect="1"/>
          </p:cNvPicPr>
          <p:nvPr/>
        </p:nvPicPr>
        <p:blipFill>
          <a:blip r:embed="rId7"/>
          <a:stretch>
            <a:fillRect/>
          </a:stretch>
        </p:blipFill>
        <p:spPr>
          <a:xfrm>
            <a:off x="6164662" y="1723470"/>
            <a:ext cx="5686425" cy="2381250"/>
          </a:xfrm>
          <a:prstGeom prst="rect">
            <a:avLst/>
          </a:prstGeom>
        </p:spPr>
      </p:pic>
    </p:spTree>
    <p:extLst>
      <p:ext uri="{BB962C8B-B14F-4D97-AF65-F5344CB8AC3E}">
        <p14:creationId xmlns:p14="http://schemas.microsoft.com/office/powerpoint/2010/main" val="1595773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89185CC0-5E3C-4B66-846F-8A7111A2A829}"/>
              </a:ext>
            </a:extLst>
          </p:cNvPr>
          <p:cNvPicPr>
            <a:picLocks noChangeAspect="1"/>
          </p:cNvPicPr>
          <p:nvPr/>
        </p:nvPicPr>
        <p:blipFill>
          <a:blip r:embed="rId7"/>
          <a:stretch>
            <a:fillRect/>
          </a:stretch>
        </p:blipFill>
        <p:spPr>
          <a:xfrm>
            <a:off x="0" y="1123978"/>
            <a:ext cx="12192000" cy="4610044"/>
          </a:xfrm>
          <a:prstGeom prst="rect">
            <a:avLst/>
          </a:prstGeom>
        </p:spPr>
      </p:pic>
    </p:spTree>
    <p:extLst>
      <p:ext uri="{BB962C8B-B14F-4D97-AF65-F5344CB8AC3E}">
        <p14:creationId xmlns:p14="http://schemas.microsoft.com/office/powerpoint/2010/main" val="3236262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9E60E88A-F0E8-4493-9407-365D5CEF722E}"/>
              </a:ext>
            </a:extLst>
          </p:cNvPr>
          <p:cNvPicPr>
            <a:picLocks noChangeAspect="1"/>
          </p:cNvPicPr>
          <p:nvPr/>
        </p:nvPicPr>
        <p:blipFill>
          <a:blip r:embed="rId7"/>
          <a:stretch>
            <a:fillRect/>
          </a:stretch>
        </p:blipFill>
        <p:spPr>
          <a:xfrm>
            <a:off x="979318" y="1053946"/>
            <a:ext cx="4533900" cy="400050"/>
          </a:xfrm>
          <a:prstGeom prst="rect">
            <a:avLst/>
          </a:prstGeom>
        </p:spPr>
      </p:pic>
      <p:pic>
        <p:nvPicPr>
          <p:cNvPr id="8" name="图片 7">
            <a:extLst>
              <a:ext uri="{FF2B5EF4-FFF2-40B4-BE49-F238E27FC236}">
                <a16:creationId xmlns:a16="http://schemas.microsoft.com/office/drawing/2014/main" id="{7198EC3A-D010-4591-B810-757EEC5BA2BA}"/>
              </a:ext>
            </a:extLst>
          </p:cNvPr>
          <p:cNvPicPr>
            <a:picLocks noChangeAspect="1"/>
          </p:cNvPicPr>
          <p:nvPr/>
        </p:nvPicPr>
        <p:blipFill>
          <a:blip r:embed="rId8"/>
          <a:stretch>
            <a:fillRect/>
          </a:stretch>
        </p:blipFill>
        <p:spPr>
          <a:xfrm>
            <a:off x="912828" y="1453996"/>
            <a:ext cx="6229350" cy="2238375"/>
          </a:xfrm>
          <a:prstGeom prst="rect">
            <a:avLst/>
          </a:prstGeom>
        </p:spPr>
      </p:pic>
      <p:pic>
        <p:nvPicPr>
          <p:cNvPr id="11" name="图片 10">
            <a:extLst>
              <a:ext uri="{FF2B5EF4-FFF2-40B4-BE49-F238E27FC236}">
                <a16:creationId xmlns:a16="http://schemas.microsoft.com/office/drawing/2014/main" id="{37A2F12C-276E-4AD8-ABA6-FE5B7D54DF5A}"/>
              </a:ext>
            </a:extLst>
          </p:cNvPr>
          <p:cNvPicPr>
            <a:picLocks noChangeAspect="1"/>
          </p:cNvPicPr>
          <p:nvPr/>
        </p:nvPicPr>
        <p:blipFill>
          <a:blip r:embed="rId9"/>
          <a:stretch>
            <a:fillRect/>
          </a:stretch>
        </p:blipFill>
        <p:spPr>
          <a:xfrm>
            <a:off x="912828" y="3884515"/>
            <a:ext cx="5514975" cy="323850"/>
          </a:xfrm>
          <a:prstGeom prst="rect">
            <a:avLst/>
          </a:prstGeom>
        </p:spPr>
      </p:pic>
      <p:sp>
        <p:nvSpPr>
          <p:cNvPr id="13" name="文本框 12">
            <a:extLst>
              <a:ext uri="{FF2B5EF4-FFF2-40B4-BE49-F238E27FC236}">
                <a16:creationId xmlns:a16="http://schemas.microsoft.com/office/drawing/2014/main" id="{D20DBBCD-8773-47B7-966F-628E4A33F545}"/>
              </a:ext>
            </a:extLst>
          </p:cNvPr>
          <p:cNvSpPr txBox="1"/>
          <p:nvPr/>
        </p:nvSpPr>
        <p:spPr>
          <a:xfrm>
            <a:off x="912828" y="4400509"/>
            <a:ext cx="6094520" cy="369332"/>
          </a:xfrm>
          <a:prstGeom prst="rect">
            <a:avLst/>
          </a:prstGeom>
          <a:noFill/>
        </p:spPr>
        <p:txBody>
          <a:bodyPr wrap="square">
            <a:spAutoFit/>
          </a:bodyPr>
          <a:lstStyle/>
          <a:p>
            <a:r>
              <a:rPr lang="en-US" altLang="zh-CN" b="1" dirty="0"/>
              <a:t>MNIST dataset, where we only use 3 latent variables</a:t>
            </a:r>
            <a:endParaRPr lang="zh-CN" altLang="en-US" b="1" dirty="0"/>
          </a:p>
        </p:txBody>
      </p:sp>
      <p:sp>
        <p:nvSpPr>
          <p:cNvPr id="15" name="文本框 14">
            <a:extLst>
              <a:ext uri="{FF2B5EF4-FFF2-40B4-BE49-F238E27FC236}">
                <a16:creationId xmlns:a16="http://schemas.microsoft.com/office/drawing/2014/main" id="{6527E8D0-BE01-4980-90F5-B6F0976A064B}"/>
              </a:ext>
            </a:extLst>
          </p:cNvPr>
          <p:cNvSpPr txBox="1"/>
          <p:nvPr/>
        </p:nvSpPr>
        <p:spPr>
          <a:xfrm>
            <a:off x="912828" y="4907068"/>
            <a:ext cx="6094520" cy="369332"/>
          </a:xfrm>
          <a:prstGeom prst="rect">
            <a:avLst/>
          </a:prstGeom>
          <a:noFill/>
        </p:spPr>
        <p:txBody>
          <a:bodyPr wrap="square">
            <a:spAutoFit/>
          </a:bodyPr>
          <a:lstStyle/>
          <a:p>
            <a:r>
              <a:rPr lang="en-US" altLang="zh-CN" b="1" dirty="0"/>
              <a:t>Each zi has 32 dimensions per pixel.</a:t>
            </a:r>
            <a:endParaRPr lang="zh-CN" altLang="en-US" b="1" dirty="0"/>
          </a:p>
        </p:txBody>
      </p:sp>
      <p:sp>
        <p:nvSpPr>
          <p:cNvPr id="17" name="文本框 16">
            <a:extLst>
              <a:ext uri="{FF2B5EF4-FFF2-40B4-BE49-F238E27FC236}">
                <a16:creationId xmlns:a16="http://schemas.microsoft.com/office/drawing/2014/main" id="{69D6520F-0DFA-4F75-A594-A4EA1708899A}"/>
              </a:ext>
            </a:extLst>
          </p:cNvPr>
          <p:cNvSpPr txBox="1"/>
          <p:nvPr/>
        </p:nvSpPr>
        <p:spPr>
          <a:xfrm>
            <a:off x="912828" y="5470013"/>
            <a:ext cx="6094520" cy="646331"/>
          </a:xfrm>
          <a:prstGeom prst="rect">
            <a:avLst/>
          </a:prstGeom>
          <a:noFill/>
        </p:spPr>
        <p:txBody>
          <a:bodyPr wrap="square">
            <a:spAutoFit/>
          </a:bodyPr>
          <a:lstStyle/>
          <a:p>
            <a:r>
              <a:rPr lang="en-US" altLang="zh-CN" b="1" dirty="0"/>
              <a:t>MMSE results of HDN are obtained by averaging 100 diverse denoised samples per noisy input.</a:t>
            </a:r>
            <a:endParaRPr lang="zh-CN" altLang="en-US" b="1" dirty="0"/>
          </a:p>
        </p:txBody>
      </p:sp>
    </p:spTree>
    <p:extLst>
      <p:ext uri="{BB962C8B-B14F-4D97-AF65-F5344CB8AC3E}">
        <p14:creationId xmlns:p14="http://schemas.microsoft.com/office/powerpoint/2010/main" val="344734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7FD43BE8-9392-46AF-805D-F5024037FA65}"/>
              </a:ext>
            </a:extLst>
          </p:cNvPr>
          <p:cNvPicPr>
            <a:picLocks noChangeAspect="1"/>
          </p:cNvPicPr>
          <p:nvPr/>
        </p:nvPicPr>
        <p:blipFill>
          <a:blip r:embed="rId6"/>
          <a:stretch>
            <a:fillRect/>
          </a:stretch>
        </p:blipFill>
        <p:spPr>
          <a:xfrm>
            <a:off x="1319186" y="127328"/>
            <a:ext cx="10335666" cy="6603343"/>
          </a:xfrm>
          <a:prstGeom prst="rect">
            <a:avLst/>
          </a:prstGeom>
        </p:spPr>
      </p:pic>
    </p:spTree>
    <p:extLst>
      <p:ext uri="{BB962C8B-B14F-4D97-AF65-F5344CB8AC3E}">
        <p14:creationId xmlns:p14="http://schemas.microsoft.com/office/powerpoint/2010/main" val="348177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7710" y="60839"/>
            <a:ext cx="8569090" cy="584775"/>
          </a:xfrm>
          <a:prstGeom prst="rect">
            <a:avLst/>
          </a:prstGeom>
          <a:noFill/>
        </p:spPr>
        <p:txBody>
          <a:bodyPr wrap="square" rtlCol="0">
            <a:spAutoFit/>
          </a:bodyPr>
          <a:lstStyle/>
          <a:p>
            <a:r>
              <a:rPr lang="zh-CN" altLang="en-US" sz="3200" b="0" i="0" dirty="0">
                <a:solidFill>
                  <a:srgbClr val="121212"/>
                </a:solidFill>
                <a:effectLst/>
                <a:latin typeface="-apple-system"/>
              </a:rPr>
              <a:t>变分自编码机</a:t>
            </a:r>
            <a:r>
              <a:rPr lang="en-US" altLang="zh-CN" sz="3200" b="0" i="0" dirty="0">
                <a:solidFill>
                  <a:srgbClr val="121212"/>
                </a:solidFill>
                <a:effectLst/>
                <a:latin typeface="-apple-system"/>
              </a:rPr>
              <a:t>(Variational </a:t>
            </a:r>
            <a:r>
              <a:rPr lang="en-US" altLang="zh-CN" sz="3200" b="0" i="0" dirty="0" err="1">
                <a:solidFill>
                  <a:srgbClr val="121212"/>
                </a:solidFill>
                <a:effectLst/>
                <a:latin typeface="-apple-system"/>
              </a:rPr>
              <a:t>AutoEncoder</a:t>
            </a:r>
            <a:r>
              <a:rPr lang="en-US" altLang="zh-CN" sz="3200" b="0" i="0" dirty="0">
                <a:solidFill>
                  <a:srgbClr val="121212"/>
                </a:solidFill>
                <a:effectLst/>
                <a:latin typeface="-apple-system"/>
              </a:rPr>
              <a:t>, VAE)</a:t>
            </a:r>
            <a:endParaRPr lang="en-US" altLang="zh-CN" sz="3200" b="1" dirty="0"/>
          </a:p>
        </p:txBody>
      </p:sp>
      <p:pic>
        <p:nvPicPr>
          <p:cNvPr id="5" name="图片 4">
            <a:extLst>
              <a:ext uri="{FF2B5EF4-FFF2-40B4-BE49-F238E27FC236}">
                <a16:creationId xmlns:a16="http://schemas.microsoft.com/office/drawing/2014/main" id="{262893EE-99F2-4D00-B79B-A86E1A0D9DFC}"/>
              </a:ext>
            </a:extLst>
          </p:cNvPr>
          <p:cNvPicPr>
            <a:picLocks noChangeAspect="1"/>
          </p:cNvPicPr>
          <p:nvPr/>
        </p:nvPicPr>
        <p:blipFill>
          <a:blip r:embed="rId7"/>
          <a:stretch>
            <a:fillRect/>
          </a:stretch>
        </p:blipFill>
        <p:spPr>
          <a:xfrm>
            <a:off x="2039019" y="1004346"/>
            <a:ext cx="7412724" cy="5089449"/>
          </a:xfrm>
          <a:prstGeom prst="rect">
            <a:avLst/>
          </a:prstGeom>
        </p:spPr>
      </p:pic>
    </p:spTree>
    <p:extLst>
      <p:ext uri="{BB962C8B-B14F-4D97-AF65-F5344CB8AC3E}">
        <p14:creationId xmlns:p14="http://schemas.microsoft.com/office/powerpoint/2010/main" val="3173426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7AA9500B-CAA4-4BF3-A888-A04E9D496E23}"/>
              </a:ext>
            </a:extLst>
          </p:cNvPr>
          <p:cNvPicPr>
            <a:picLocks noChangeAspect="1"/>
          </p:cNvPicPr>
          <p:nvPr/>
        </p:nvPicPr>
        <p:blipFill>
          <a:blip r:embed="rId6"/>
          <a:stretch>
            <a:fillRect/>
          </a:stretch>
        </p:blipFill>
        <p:spPr>
          <a:xfrm>
            <a:off x="0" y="1495038"/>
            <a:ext cx="12192000" cy="4226886"/>
          </a:xfrm>
          <a:prstGeom prst="rect">
            <a:avLst/>
          </a:prstGeom>
        </p:spPr>
      </p:pic>
    </p:spTree>
    <p:extLst>
      <p:ext uri="{BB962C8B-B14F-4D97-AF65-F5344CB8AC3E}">
        <p14:creationId xmlns:p14="http://schemas.microsoft.com/office/powerpoint/2010/main" val="3690018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6C2935F8-1C60-44E5-9119-1D3654FEF7C0}"/>
              </a:ext>
            </a:extLst>
          </p:cNvPr>
          <p:cNvPicPr>
            <a:picLocks noChangeAspect="1"/>
          </p:cNvPicPr>
          <p:nvPr/>
        </p:nvPicPr>
        <p:blipFill>
          <a:blip r:embed="rId6"/>
          <a:stretch>
            <a:fillRect/>
          </a:stretch>
        </p:blipFill>
        <p:spPr>
          <a:xfrm>
            <a:off x="710214" y="1921507"/>
            <a:ext cx="4733925" cy="447675"/>
          </a:xfrm>
          <a:prstGeom prst="rect">
            <a:avLst/>
          </a:prstGeom>
        </p:spPr>
      </p:pic>
      <p:pic>
        <p:nvPicPr>
          <p:cNvPr id="8" name="图片 7">
            <a:extLst>
              <a:ext uri="{FF2B5EF4-FFF2-40B4-BE49-F238E27FC236}">
                <a16:creationId xmlns:a16="http://schemas.microsoft.com/office/drawing/2014/main" id="{99781569-B40A-4D0B-8A66-99529A01B78D}"/>
              </a:ext>
            </a:extLst>
          </p:cNvPr>
          <p:cNvPicPr>
            <a:picLocks noChangeAspect="1"/>
          </p:cNvPicPr>
          <p:nvPr/>
        </p:nvPicPr>
        <p:blipFill>
          <a:blip r:embed="rId7"/>
          <a:stretch>
            <a:fillRect/>
          </a:stretch>
        </p:blipFill>
        <p:spPr>
          <a:xfrm>
            <a:off x="5646201" y="1089600"/>
            <a:ext cx="5274061" cy="5415173"/>
          </a:xfrm>
          <a:prstGeom prst="rect">
            <a:avLst/>
          </a:prstGeom>
        </p:spPr>
      </p:pic>
      <p:pic>
        <p:nvPicPr>
          <p:cNvPr id="11" name="图片 10">
            <a:extLst>
              <a:ext uri="{FF2B5EF4-FFF2-40B4-BE49-F238E27FC236}">
                <a16:creationId xmlns:a16="http://schemas.microsoft.com/office/drawing/2014/main" id="{B165C8E7-1E07-4399-B651-5844B0C741D8}"/>
              </a:ext>
            </a:extLst>
          </p:cNvPr>
          <p:cNvPicPr>
            <a:picLocks noChangeAspect="1"/>
          </p:cNvPicPr>
          <p:nvPr/>
        </p:nvPicPr>
        <p:blipFill>
          <a:blip r:embed="rId8"/>
          <a:stretch>
            <a:fillRect/>
          </a:stretch>
        </p:blipFill>
        <p:spPr>
          <a:xfrm>
            <a:off x="710214" y="3931663"/>
            <a:ext cx="4362450" cy="438150"/>
          </a:xfrm>
          <a:prstGeom prst="rect">
            <a:avLst/>
          </a:prstGeom>
        </p:spPr>
      </p:pic>
    </p:spTree>
    <p:extLst>
      <p:ext uri="{BB962C8B-B14F-4D97-AF65-F5344CB8AC3E}">
        <p14:creationId xmlns:p14="http://schemas.microsoft.com/office/powerpoint/2010/main" val="2817857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20D18171-9AF0-41AB-B7E7-B783DD57EED6}"/>
              </a:ext>
            </a:extLst>
          </p:cNvPr>
          <p:cNvSpPr txBox="1"/>
          <p:nvPr/>
        </p:nvSpPr>
        <p:spPr>
          <a:xfrm>
            <a:off x="968770" y="1122999"/>
            <a:ext cx="6094520" cy="923330"/>
          </a:xfrm>
          <a:prstGeom prst="rect">
            <a:avLst/>
          </a:prstGeom>
          <a:noFill/>
        </p:spPr>
        <p:txBody>
          <a:bodyPr wrap="square">
            <a:spAutoFit/>
          </a:bodyPr>
          <a:lstStyle/>
          <a:p>
            <a:r>
              <a:rPr lang="en-US" altLang="zh-CN" b="1" dirty="0"/>
              <a:t>In order to apply DN, we start by learning a pixel-wise GMM noise model as described in [41], using the available public implementation.</a:t>
            </a:r>
            <a:endParaRPr lang="zh-CN" altLang="en-US" b="1" dirty="0"/>
          </a:p>
        </p:txBody>
      </p:sp>
      <p:sp>
        <p:nvSpPr>
          <p:cNvPr id="10" name="文本框 9">
            <a:extLst>
              <a:ext uri="{FF2B5EF4-FFF2-40B4-BE49-F238E27FC236}">
                <a16:creationId xmlns:a16="http://schemas.microsoft.com/office/drawing/2014/main" id="{164B8A87-2F0A-4D4E-B980-2563043E7BA6}"/>
              </a:ext>
            </a:extLst>
          </p:cNvPr>
          <p:cNvSpPr txBox="1"/>
          <p:nvPr/>
        </p:nvSpPr>
        <p:spPr>
          <a:xfrm>
            <a:off x="968770" y="2231326"/>
            <a:ext cx="6094520" cy="923330"/>
          </a:xfrm>
          <a:prstGeom prst="rect">
            <a:avLst/>
          </a:prstGeom>
          <a:noFill/>
        </p:spPr>
        <p:txBody>
          <a:bodyPr wrap="square">
            <a:spAutoFit/>
          </a:bodyPr>
          <a:lstStyle/>
          <a:p>
            <a:r>
              <a:rPr lang="en-US" altLang="zh-CN" b="1" dirty="0"/>
              <a:t>Our HDN setup uses the same noise model but the more expressive hierarchical latent space, as previously described.</a:t>
            </a:r>
            <a:endParaRPr lang="zh-CN" altLang="en-US" b="1" dirty="0"/>
          </a:p>
        </p:txBody>
      </p:sp>
      <p:pic>
        <p:nvPicPr>
          <p:cNvPr id="11" name="图片 10">
            <a:extLst>
              <a:ext uri="{FF2B5EF4-FFF2-40B4-BE49-F238E27FC236}">
                <a16:creationId xmlns:a16="http://schemas.microsoft.com/office/drawing/2014/main" id="{39958160-992C-41A9-AB0F-6D35CEA56D3E}"/>
              </a:ext>
            </a:extLst>
          </p:cNvPr>
          <p:cNvPicPr>
            <a:picLocks noChangeAspect="1"/>
          </p:cNvPicPr>
          <p:nvPr/>
        </p:nvPicPr>
        <p:blipFill>
          <a:blip r:embed="rId7"/>
          <a:stretch>
            <a:fillRect/>
          </a:stretch>
        </p:blipFill>
        <p:spPr>
          <a:xfrm>
            <a:off x="213064" y="3671856"/>
            <a:ext cx="11899036" cy="1784059"/>
          </a:xfrm>
          <a:prstGeom prst="rect">
            <a:avLst/>
          </a:prstGeom>
        </p:spPr>
      </p:pic>
    </p:spTree>
    <p:extLst>
      <p:ext uri="{BB962C8B-B14F-4D97-AF65-F5344CB8AC3E}">
        <p14:creationId xmlns:p14="http://schemas.microsoft.com/office/powerpoint/2010/main" val="1970017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0DB5B696-AD5D-48BF-8F93-B0BA95C2C8AF}"/>
              </a:ext>
            </a:extLst>
          </p:cNvPr>
          <p:cNvSpPr txBox="1"/>
          <p:nvPr/>
        </p:nvSpPr>
        <p:spPr>
          <a:xfrm>
            <a:off x="770135" y="1182889"/>
            <a:ext cx="7714107" cy="369332"/>
          </a:xfrm>
          <a:prstGeom prst="rect">
            <a:avLst/>
          </a:prstGeom>
          <a:noFill/>
        </p:spPr>
        <p:txBody>
          <a:bodyPr wrap="square">
            <a:spAutoFit/>
          </a:bodyPr>
          <a:lstStyle/>
          <a:p>
            <a:r>
              <a:rPr lang="en-US" altLang="zh-CN" b="1" dirty="0"/>
              <a:t>Visualize the image aspects captured at hierarchy levels 1 to n</a:t>
            </a:r>
            <a:endParaRPr lang="zh-CN" altLang="en-US" b="1" dirty="0"/>
          </a:p>
        </p:txBody>
      </p:sp>
      <p:sp>
        <p:nvSpPr>
          <p:cNvPr id="10" name="文本框 9">
            <a:extLst>
              <a:ext uri="{FF2B5EF4-FFF2-40B4-BE49-F238E27FC236}">
                <a16:creationId xmlns:a16="http://schemas.microsoft.com/office/drawing/2014/main" id="{AB20B2A3-2D5A-47C9-AD4B-0BE60BEA8199}"/>
              </a:ext>
            </a:extLst>
          </p:cNvPr>
          <p:cNvSpPr txBox="1"/>
          <p:nvPr/>
        </p:nvSpPr>
        <p:spPr>
          <a:xfrm>
            <a:off x="770136" y="2270149"/>
            <a:ext cx="6094520" cy="369332"/>
          </a:xfrm>
          <a:prstGeom prst="rect">
            <a:avLst/>
          </a:prstGeom>
          <a:noFill/>
        </p:spPr>
        <p:txBody>
          <a:bodyPr wrap="square">
            <a:spAutoFit/>
          </a:bodyPr>
          <a:lstStyle/>
          <a:p>
            <a:r>
              <a:rPr lang="en-US" altLang="zh-CN" b="1" dirty="0"/>
              <a:t>Striping artefacts are (mostly) captured in z1 and z2, </a:t>
            </a:r>
            <a:endParaRPr lang="zh-CN" altLang="en-US" b="1" dirty="0"/>
          </a:p>
        </p:txBody>
      </p:sp>
      <p:sp>
        <p:nvSpPr>
          <p:cNvPr id="11" name="文本框 10">
            <a:extLst>
              <a:ext uri="{FF2B5EF4-FFF2-40B4-BE49-F238E27FC236}">
                <a16:creationId xmlns:a16="http://schemas.microsoft.com/office/drawing/2014/main" id="{BD6E0ECE-D886-479F-A484-D5C3E8D5FAE3}"/>
              </a:ext>
            </a:extLst>
          </p:cNvPr>
          <p:cNvSpPr txBox="1"/>
          <p:nvPr/>
        </p:nvSpPr>
        <p:spPr>
          <a:xfrm>
            <a:off x="770135" y="3648463"/>
            <a:ext cx="8894725" cy="646331"/>
          </a:xfrm>
          <a:prstGeom prst="rect">
            <a:avLst/>
          </a:prstGeom>
          <a:noFill/>
        </p:spPr>
        <p:txBody>
          <a:bodyPr wrap="square">
            <a:spAutoFit/>
          </a:bodyPr>
          <a:lstStyle/>
          <a:p>
            <a:r>
              <a:rPr lang="en-US" altLang="zh-CN" b="1" dirty="0"/>
              <a:t>Only using information from the top-down pass, neglecting the input that is usually received from bottom-up computations.</a:t>
            </a:r>
            <a:endParaRPr lang="zh-CN" altLang="en-US" b="1" dirty="0"/>
          </a:p>
        </p:txBody>
      </p:sp>
    </p:spTree>
    <p:extLst>
      <p:ext uri="{BB962C8B-B14F-4D97-AF65-F5344CB8AC3E}">
        <p14:creationId xmlns:p14="http://schemas.microsoft.com/office/powerpoint/2010/main" val="2840654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CE30264E-1DDF-4F24-8E8E-36E97AD90E93}"/>
              </a:ext>
            </a:extLst>
          </p:cNvPr>
          <p:cNvPicPr>
            <a:picLocks noChangeAspect="1"/>
          </p:cNvPicPr>
          <p:nvPr/>
        </p:nvPicPr>
        <p:blipFill>
          <a:blip r:embed="rId7"/>
          <a:stretch>
            <a:fillRect/>
          </a:stretch>
        </p:blipFill>
        <p:spPr>
          <a:xfrm>
            <a:off x="203771" y="2026413"/>
            <a:ext cx="5048250" cy="2971800"/>
          </a:xfrm>
          <a:prstGeom prst="rect">
            <a:avLst/>
          </a:prstGeom>
        </p:spPr>
      </p:pic>
      <p:pic>
        <p:nvPicPr>
          <p:cNvPr id="7" name="图片 6">
            <a:extLst>
              <a:ext uri="{FF2B5EF4-FFF2-40B4-BE49-F238E27FC236}">
                <a16:creationId xmlns:a16="http://schemas.microsoft.com/office/drawing/2014/main" id="{FE9F270C-949A-40D7-91AB-010880D4283E}"/>
              </a:ext>
            </a:extLst>
          </p:cNvPr>
          <p:cNvPicPr>
            <a:picLocks noChangeAspect="1"/>
          </p:cNvPicPr>
          <p:nvPr/>
        </p:nvPicPr>
        <p:blipFill>
          <a:blip r:embed="rId8"/>
          <a:stretch>
            <a:fillRect/>
          </a:stretch>
        </p:blipFill>
        <p:spPr>
          <a:xfrm>
            <a:off x="5252021" y="562301"/>
            <a:ext cx="6939979" cy="5733398"/>
          </a:xfrm>
          <a:prstGeom prst="rect">
            <a:avLst/>
          </a:prstGeom>
        </p:spPr>
      </p:pic>
    </p:spTree>
    <p:extLst>
      <p:ext uri="{BB962C8B-B14F-4D97-AF65-F5344CB8AC3E}">
        <p14:creationId xmlns:p14="http://schemas.microsoft.com/office/powerpoint/2010/main" val="2105443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2BFD7FE6-3B95-4875-AE2B-E5746225688F}"/>
              </a:ext>
            </a:extLst>
          </p:cNvPr>
          <p:cNvPicPr>
            <a:picLocks noChangeAspect="1"/>
          </p:cNvPicPr>
          <p:nvPr/>
        </p:nvPicPr>
        <p:blipFill>
          <a:blip r:embed="rId7"/>
          <a:stretch>
            <a:fillRect/>
          </a:stretch>
        </p:blipFill>
        <p:spPr>
          <a:xfrm>
            <a:off x="852256" y="1179849"/>
            <a:ext cx="11135557" cy="5205188"/>
          </a:xfrm>
          <a:prstGeom prst="rect">
            <a:avLst/>
          </a:prstGeom>
        </p:spPr>
      </p:pic>
    </p:spTree>
    <p:extLst>
      <p:ext uri="{BB962C8B-B14F-4D97-AF65-F5344CB8AC3E}">
        <p14:creationId xmlns:p14="http://schemas.microsoft.com/office/powerpoint/2010/main" val="4250497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C4D9F9E6-8C70-4C08-9BDA-A9DFB97680AC}"/>
              </a:ext>
            </a:extLst>
          </p:cNvPr>
          <p:cNvPicPr>
            <a:picLocks noChangeAspect="1"/>
          </p:cNvPicPr>
          <p:nvPr/>
        </p:nvPicPr>
        <p:blipFill>
          <a:blip r:embed="rId7"/>
          <a:stretch>
            <a:fillRect/>
          </a:stretch>
        </p:blipFill>
        <p:spPr>
          <a:xfrm>
            <a:off x="3277285" y="1153522"/>
            <a:ext cx="4530582" cy="5491413"/>
          </a:xfrm>
          <a:prstGeom prst="rect">
            <a:avLst/>
          </a:prstGeom>
        </p:spPr>
      </p:pic>
    </p:spTree>
    <p:extLst>
      <p:ext uri="{BB962C8B-B14F-4D97-AF65-F5344CB8AC3E}">
        <p14:creationId xmlns:p14="http://schemas.microsoft.com/office/powerpoint/2010/main" val="3142784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66DC5770-1ADF-4DDF-BBF0-EEC34A7CED6F}"/>
              </a:ext>
            </a:extLst>
          </p:cNvPr>
          <p:cNvSpPr txBox="1"/>
          <p:nvPr/>
        </p:nvSpPr>
        <p:spPr>
          <a:xfrm>
            <a:off x="3233691" y="645614"/>
            <a:ext cx="6094520" cy="369332"/>
          </a:xfrm>
          <a:prstGeom prst="rect">
            <a:avLst/>
          </a:prstGeom>
          <a:noFill/>
        </p:spPr>
        <p:txBody>
          <a:bodyPr wrap="square">
            <a:spAutoFit/>
          </a:bodyPr>
          <a:lstStyle/>
          <a:p>
            <a:r>
              <a:rPr lang="en-US" altLang="zh-CN" b="1" dirty="0"/>
              <a:t>Artifact Removal in CT Reconstructions.</a:t>
            </a:r>
            <a:endParaRPr lang="zh-CN" altLang="en-US" b="1" dirty="0"/>
          </a:p>
        </p:txBody>
      </p:sp>
      <p:pic>
        <p:nvPicPr>
          <p:cNvPr id="8" name="图片 7">
            <a:extLst>
              <a:ext uri="{FF2B5EF4-FFF2-40B4-BE49-F238E27FC236}">
                <a16:creationId xmlns:a16="http://schemas.microsoft.com/office/drawing/2014/main" id="{F2B2FA6F-C71D-456A-8320-33856979A07E}"/>
              </a:ext>
            </a:extLst>
          </p:cNvPr>
          <p:cNvPicPr>
            <a:picLocks noChangeAspect="1"/>
          </p:cNvPicPr>
          <p:nvPr/>
        </p:nvPicPr>
        <p:blipFill>
          <a:blip r:embed="rId7"/>
          <a:stretch>
            <a:fillRect/>
          </a:stretch>
        </p:blipFill>
        <p:spPr>
          <a:xfrm>
            <a:off x="106532" y="1458300"/>
            <a:ext cx="12192000" cy="5046473"/>
          </a:xfrm>
          <a:prstGeom prst="rect">
            <a:avLst/>
          </a:prstGeom>
        </p:spPr>
      </p:pic>
    </p:spTree>
    <p:extLst>
      <p:ext uri="{BB962C8B-B14F-4D97-AF65-F5344CB8AC3E}">
        <p14:creationId xmlns:p14="http://schemas.microsoft.com/office/powerpoint/2010/main" val="340212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5D176BDB-DD25-48A9-A9C8-5F8D2512B171}"/>
              </a:ext>
            </a:extLst>
          </p:cNvPr>
          <p:cNvPicPr>
            <a:picLocks noChangeAspect="1"/>
          </p:cNvPicPr>
          <p:nvPr/>
        </p:nvPicPr>
        <p:blipFill>
          <a:blip r:embed="rId6"/>
          <a:stretch>
            <a:fillRect/>
          </a:stretch>
        </p:blipFill>
        <p:spPr>
          <a:xfrm>
            <a:off x="2653221" y="1378524"/>
            <a:ext cx="5695950" cy="4343400"/>
          </a:xfrm>
          <a:prstGeom prst="rect">
            <a:avLst/>
          </a:prstGeom>
        </p:spPr>
      </p:pic>
    </p:spTree>
    <p:extLst>
      <p:ext uri="{BB962C8B-B14F-4D97-AF65-F5344CB8AC3E}">
        <p14:creationId xmlns:p14="http://schemas.microsoft.com/office/powerpoint/2010/main" val="2835921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8959AE9B-9587-4EE9-9E3F-99745B23B9DB}"/>
              </a:ext>
            </a:extLst>
          </p:cNvPr>
          <p:cNvPicPr>
            <a:picLocks noChangeAspect="1"/>
          </p:cNvPicPr>
          <p:nvPr/>
        </p:nvPicPr>
        <p:blipFill>
          <a:blip r:embed="rId6"/>
          <a:stretch>
            <a:fillRect/>
          </a:stretch>
        </p:blipFill>
        <p:spPr>
          <a:xfrm>
            <a:off x="203122" y="1085048"/>
            <a:ext cx="5038725" cy="5419725"/>
          </a:xfrm>
          <a:prstGeom prst="rect">
            <a:avLst/>
          </a:prstGeom>
        </p:spPr>
      </p:pic>
      <p:pic>
        <p:nvPicPr>
          <p:cNvPr id="8" name="图片 7">
            <a:extLst>
              <a:ext uri="{FF2B5EF4-FFF2-40B4-BE49-F238E27FC236}">
                <a16:creationId xmlns:a16="http://schemas.microsoft.com/office/drawing/2014/main" id="{C4D60E24-ECC1-4D72-B549-E584882BD9E8}"/>
              </a:ext>
            </a:extLst>
          </p:cNvPr>
          <p:cNvPicPr>
            <a:picLocks noChangeAspect="1"/>
          </p:cNvPicPr>
          <p:nvPr/>
        </p:nvPicPr>
        <p:blipFill>
          <a:blip r:embed="rId7"/>
          <a:stretch>
            <a:fillRect/>
          </a:stretch>
        </p:blipFill>
        <p:spPr>
          <a:xfrm>
            <a:off x="5431284" y="1085048"/>
            <a:ext cx="5715000" cy="5676900"/>
          </a:xfrm>
          <a:prstGeom prst="rect">
            <a:avLst/>
          </a:prstGeom>
        </p:spPr>
      </p:pic>
    </p:spTree>
    <p:extLst>
      <p:ext uri="{BB962C8B-B14F-4D97-AF65-F5344CB8AC3E}">
        <p14:creationId xmlns:p14="http://schemas.microsoft.com/office/powerpoint/2010/main" val="367189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7710" y="60839"/>
            <a:ext cx="8569090" cy="584775"/>
          </a:xfrm>
          <a:prstGeom prst="rect">
            <a:avLst/>
          </a:prstGeom>
          <a:noFill/>
        </p:spPr>
        <p:txBody>
          <a:bodyPr wrap="square" rtlCol="0">
            <a:spAutoFit/>
          </a:bodyPr>
          <a:lstStyle/>
          <a:p>
            <a:r>
              <a:rPr lang="zh-CN" altLang="en-US" sz="3200" b="0" i="0" dirty="0">
                <a:solidFill>
                  <a:srgbClr val="121212"/>
                </a:solidFill>
                <a:effectLst/>
                <a:latin typeface="-apple-system"/>
              </a:rPr>
              <a:t>变分自编码机</a:t>
            </a:r>
            <a:r>
              <a:rPr lang="en-US" altLang="zh-CN" sz="3200" b="0" i="0" dirty="0">
                <a:solidFill>
                  <a:srgbClr val="121212"/>
                </a:solidFill>
                <a:effectLst/>
                <a:latin typeface="-apple-system"/>
              </a:rPr>
              <a:t>(Variational </a:t>
            </a:r>
            <a:r>
              <a:rPr lang="en-US" altLang="zh-CN" sz="3200" b="0" i="0" dirty="0" err="1">
                <a:solidFill>
                  <a:srgbClr val="121212"/>
                </a:solidFill>
                <a:effectLst/>
                <a:latin typeface="-apple-system"/>
              </a:rPr>
              <a:t>AutoEncoder</a:t>
            </a:r>
            <a:r>
              <a:rPr lang="en-US" altLang="zh-CN" sz="3200" b="0" i="0" dirty="0">
                <a:solidFill>
                  <a:srgbClr val="121212"/>
                </a:solidFill>
                <a:effectLst/>
                <a:latin typeface="-apple-system"/>
              </a:rPr>
              <a:t>, VAE)</a:t>
            </a:r>
            <a:endParaRPr lang="en-US" altLang="zh-CN" sz="3200" b="1" dirty="0"/>
          </a:p>
        </p:txBody>
      </p:sp>
      <p:pic>
        <p:nvPicPr>
          <p:cNvPr id="4" name="图片 3">
            <a:extLst>
              <a:ext uri="{FF2B5EF4-FFF2-40B4-BE49-F238E27FC236}">
                <a16:creationId xmlns:a16="http://schemas.microsoft.com/office/drawing/2014/main" id="{D895E109-7864-4B1B-9027-0D3B01AC9A72}"/>
              </a:ext>
            </a:extLst>
          </p:cNvPr>
          <p:cNvPicPr>
            <a:picLocks noChangeAspect="1"/>
          </p:cNvPicPr>
          <p:nvPr/>
        </p:nvPicPr>
        <p:blipFill>
          <a:blip r:embed="rId6"/>
          <a:stretch>
            <a:fillRect/>
          </a:stretch>
        </p:blipFill>
        <p:spPr>
          <a:xfrm>
            <a:off x="592022" y="671289"/>
            <a:ext cx="8477250" cy="4591050"/>
          </a:xfrm>
          <a:prstGeom prst="rect">
            <a:avLst/>
          </a:prstGeom>
        </p:spPr>
      </p:pic>
      <p:pic>
        <p:nvPicPr>
          <p:cNvPr id="5" name="图片 4">
            <a:extLst>
              <a:ext uri="{FF2B5EF4-FFF2-40B4-BE49-F238E27FC236}">
                <a16:creationId xmlns:a16="http://schemas.microsoft.com/office/drawing/2014/main" id="{7F741F11-0E12-4C4E-8DC4-570297628828}"/>
              </a:ext>
            </a:extLst>
          </p:cNvPr>
          <p:cNvPicPr>
            <a:picLocks noChangeAspect="1"/>
          </p:cNvPicPr>
          <p:nvPr/>
        </p:nvPicPr>
        <p:blipFill>
          <a:blip r:embed="rId7"/>
          <a:stretch>
            <a:fillRect/>
          </a:stretch>
        </p:blipFill>
        <p:spPr>
          <a:xfrm>
            <a:off x="9092627" y="1773187"/>
            <a:ext cx="2562225" cy="676275"/>
          </a:xfrm>
          <a:prstGeom prst="rect">
            <a:avLst/>
          </a:prstGeom>
        </p:spPr>
      </p:pic>
      <p:pic>
        <p:nvPicPr>
          <p:cNvPr id="8" name="图片 7">
            <a:extLst>
              <a:ext uri="{FF2B5EF4-FFF2-40B4-BE49-F238E27FC236}">
                <a16:creationId xmlns:a16="http://schemas.microsoft.com/office/drawing/2014/main" id="{137AA13C-CD02-4941-B385-3284D07F0890}"/>
              </a:ext>
            </a:extLst>
          </p:cNvPr>
          <p:cNvPicPr>
            <a:picLocks noChangeAspect="1"/>
          </p:cNvPicPr>
          <p:nvPr/>
        </p:nvPicPr>
        <p:blipFill>
          <a:blip r:embed="rId8"/>
          <a:stretch>
            <a:fillRect/>
          </a:stretch>
        </p:blipFill>
        <p:spPr>
          <a:xfrm>
            <a:off x="9069272" y="3637014"/>
            <a:ext cx="2057400" cy="771525"/>
          </a:xfrm>
          <a:prstGeom prst="rect">
            <a:avLst/>
          </a:prstGeom>
        </p:spPr>
      </p:pic>
    </p:spTree>
    <p:extLst>
      <p:ext uri="{BB962C8B-B14F-4D97-AF65-F5344CB8AC3E}">
        <p14:creationId xmlns:p14="http://schemas.microsoft.com/office/powerpoint/2010/main" val="2641583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13" name="图片 12">
            <a:extLst>
              <a:ext uri="{FF2B5EF4-FFF2-40B4-BE49-F238E27FC236}">
                <a16:creationId xmlns:a16="http://schemas.microsoft.com/office/drawing/2014/main" id="{CA1F58CF-120D-48B4-AE95-827634A124E3}"/>
              </a:ext>
            </a:extLst>
          </p:cNvPr>
          <p:cNvPicPr>
            <a:picLocks noChangeAspect="1"/>
          </p:cNvPicPr>
          <p:nvPr/>
        </p:nvPicPr>
        <p:blipFill>
          <a:blip r:embed="rId7"/>
          <a:stretch>
            <a:fillRect/>
          </a:stretch>
        </p:blipFill>
        <p:spPr>
          <a:xfrm>
            <a:off x="1095491" y="1072695"/>
            <a:ext cx="10001018" cy="5785305"/>
          </a:xfrm>
          <a:prstGeom prst="rect">
            <a:avLst/>
          </a:prstGeom>
        </p:spPr>
      </p:pic>
    </p:spTree>
    <p:extLst>
      <p:ext uri="{BB962C8B-B14F-4D97-AF65-F5344CB8AC3E}">
        <p14:creationId xmlns:p14="http://schemas.microsoft.com/office/powerpoint/2010/main" val="808747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4B8919CC-5BAC-40FF-B433-93FADFA4523F}"/>
              </a:ext>
            </a:extLst>
          </p:cNvPr>
          <p:cNvPicPr>
            <a:picLocks noChangeAspect="1"/>
          </p:cNvPicPr>
          <p:nvPr/>
        </p:nvPicPr>
        <p:blipFill>
          <a:blip r:embed="rId6"/>
          <a:stretch>
            <a:fillRect/>
          </a:stretch>
        </p:blipFill>
        <p:spPr>
          <a:xfrm>
            <a:off x="1455937" y="1112380"/>
            <a:ext cx="9920888" cy="5678297"/>
          </a:xfrm>
          <a:prstGeom prst="rect">
            <a:avLst/>
          </a:prstGeom>
        </p:spPr>
      </p:pic>
    </p:spTree>
    <p:extLst>
      <p:ext uri="{BB962C8B-B14F-4D97-AF65-F5344CB8AC3E}">
        <p14:creationId xmlns:p14="http://schemas.microsoft.com/office/powerpoint/2010/main" val="1309965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04AFD315-AF33-42E4-877F-4F3D40711709}"/>
              </a:ext>
            </a:extLst>
          </p:cNvPr>
          <p:cNvPicPr>
            <a:picLocks noChangeAspect="1"/>
          </p:cNvPicPr>
          <p:nvPr/>
        </p:nvPicPr>
        <p:blipFill>
          <a:blip r:embed="rId6"/>
          <a:stretch>
            <a:fillRect/>
          </a:stretch>
        </p:blipFill>
        <p:spPr>
          <a:xfrm>
            <a:off x="1296140" y="938002"/>
            <a:ext cx="9466804" cy="5689409"/>
          </a:xfrm>
          <a:prstGeom prst="rect">
            <a:avLst/>
          </a:prstGeom>
        </p:spPr>
      </p:pic>
    </p:spTree>
    <p:extLst>
      <p:ext uri="{BB962C8B-B14F-4D97-AF65-F5344CB8AC3E}">
        <p14:creationId xmlns:p14="http://schemas.microsoft.com/office/powerpoint/2010/main" val="2954777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D798B0F8-3426-4A45-A710-32DFD14E92BD}"/>
              </a:ext>
            </a:extLst>
          </p:cNvPr>
          <p:cNvPicPr>
            <a:picLocks noChangeAspect="1"/>
          </p:cNvPicPr>
          <p:nvPr/>
        </p:nvPicPr>
        <p:blipFill>
          <a:blip r:embed="rId6"/>
          <a:stretch>
            <a:fillRect/>
          </a:stretch>
        </p:blipFill>
        <p:spPr>
          <a:xfrm>
            <a:off x="790111" y="1285455"/>
            <a:ext cx="10769261" cy="5030960"/>
          </a:xfrm>
          <a:prstGeom prst="rect">
            <a:avLst/>
          </a:prstGeom>
        </p:spPr>
      </p:pic>
    </p:spTree>
    <p:extLst>
      <p:ext uri="{BB962C8B-B14F-4D97-AF65-F5344CB8AC3E}">
        <p14:creationId xmlns:p14="http://schemas.microsoft.com/office/powerpoint/2010/main" val="1680834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3091DEB8-313F-45C9-B6EA-09DDE060827E}"/>
              </a:ext>
            </a:extLst>
          </p:cNvPr>
          <p:cNvPicPr>
            <a:picLocks noChangeAspect="1"/>
          </p:cNvPicPr>
          <p:nvPr/>
        </p:nvPicPr>
        <p:blipFill>
          <a:blip r:embed="rId6"/>
          <a:stretch>
            <a:fillRect/>
          </a:stretch>
        </p:blipFill>
        <p:spPr>
          <a:xfrm>
            <a:off x="1451932" y="0"/>
            <a:ext cx="9288136" cy="6858000"/>
          </a:xfrm>
          <a:prstGeom prst="rect">
            <a:avLst/>
          </a:prstGeom>
        </p:spPr>
      </p:pic>
    </p:spTree>
    <p:extLst>
      <p:ext uri="{BB962C8B-B14F-4D97-AF65-F5344CB8AC3E}">
        <p14:creationId xmlns:p14="http://schemas.microsoft.com/office/powerpoint/2010/main" val="3185295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CF937203-2F40-4EA6-9822-3AB636759B93}"/>
              </a:ext>
            </a:extLst>
          </p:cNvPr>
          <p:cNvPicPr>
            <a:picLocks noChangeAspect="1"/>
          </p:cNvPicPr>
          <p:nvPr/>
        </p:nvPicPr>
        <p:blipFill>
          <a:blip r:embed="rId7"/>
          <a:stretch>
            <a:fillRect/>
          </a:stretch>
        </p:blipFill>
        <p:spPr>
          <a:xfrm>
            <a:off x="1019175" y="938002"/>
            <a:ext cx="10153650" cy="5248275"/>
          </a:xfrm>
          <a:prstGeom prst="rect">
            <a:avLst/>
          </a:prstGeom>
        </p:spPr>
      </p:pic>
    </p:spTree>
    <p:extLst>
      <p:ext uri="{BB962C8B-B14F-4D97-AF65-F5344CB8AC3E}">
        <p14:creationId xmlns:p14="http://schemas.microsoft.com/office/powerpoint/2010/main" val="4029877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8278C832-F919-4FBE-94B0-53D324E25723}"/>
              </a:ext>
            </a:extLst>
          </p:cNvPr>
          <p:cNvPicPr>
            <a:picLocks noChangeAspect="1"/>
          </p:cNvPicPr>
          <p:nvPr/>
        </p:nvPicPr>
        <p:blipFill>
          <a:blip r:embed="rId7"/>
          <a:stretch>
            <a:fillRect/>
          </a:stretch>
        </p:blipFill>
        <p:spPr>
          <a:xfrm>
            <a:off x="1571625" y="938002"/>
            <a:ext cx="9048750" cy="5543550"/>
          </a:xfrm>
          <a:prstGeom prst="rect">
            <a:avLst/>
          </a:prstGeom>
        </p:spPr>
      </p:pic>
    </p:spTree>
    <p:extLst>
      <p:ext uri="{BB962C8B-B14F-4D97-AF65-F5344CB8AC3E}">
        <p14:creationId xmlns:p14="http://schemas.microsoft.com/office/powerpoint/2010/main" val="358804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2D9780EB-1D73-4309-B045-6D31B366250A}"/>
              </a:ext>
            </a:extLst>
          </p:cNvPr>
          <p:cNvPicPr>
            <a:picLocks noChangeAspect="1"/>
          </p:cNvPicPr>
          <p:nvPr/>
        </p:nvPicPr>
        <p:blipFill>
          <a:blip r:embed="rId6"/>
          <a:stretch>
            <a:fillRect/>
          </a:stretch>
        </p:blipFill>
        <p:spPr>
          <a:xfrm>
            <a:off x="1541801" y="1132235"/>
            <a:ext cx="9108397" cy="5509510"/>
          </a:xfrm>
          <a:prstGeom prst="rect">
            <a:avLst/>
          </a:prstGeom>
        </p:spPr>
      </p:pic>
    </p:spTree>
    <p:extLst>
      <p:ext uri="{BB962C8B-B14F-4D97-AF65-F5344CB8AC3E}">
        <p14:creationId xmlns:p14="http://schemas.microsoft.com/office/powerpoint/2010/main" val="3338609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7" name="图片 6">
            <a:extLst>
              <a:ext uri="{FF2B5EF4-FFF2-40B4-BE49-F238E27FC236}">
                <a16:creationId xmlns:a16="http://schemas.microsoft.com/office/drawing/2014/main" id="{FAA15EBE-D98E-4A10-99AD-914762821F8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624061"/>
            <a:ext cx="12192000" cy="5233939"/>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741253" y="2927040"/>
            <a:ext cx="11017719" cy="646331"/>
          </a:xfrm>
          <a:prstGeom prst="rect">
            <a:avLst/>
          </a:prstGeom>
          <a:noFill/>
        </p:spPr>
        <p:txBody>
          <a:bodyPr wrap="square" rtlCol="0">
            <a:spAutoFit/>
          </a:bodyPr>
          <a:lstStyle/>
          <a:p>
            <a:r>
              <a:rPr lang="en-US" altLang="zh-CN" sz="3200" b="1" dirty="0"/>
              <a:t>                                    </a:t>
            </a:r>
            <a:r>
              <a:rPr lang="en-US" altLang="zh-CN" sz="3600" b="1" dirty="0"/>
              <a:t>Thank You!</a:t>
            </a:r>
            <a:endParaRPr lang="zh-CN" altLang="en-US" sz="3600" b="1" dirty="0"/>
          </a:p>
        </p:txBody>
      </p:sp>
    </p:spTree>
    <p:extLst>
      <p:ext uri="{BB962C8B-B14F-4D97-AF65-F5344CB8AC3E}">
        <p14:creationId xmlns:p14="http://schemas.microsoft.com/office/powerpoint/2010/main" val="214412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117710" y="60839"/>
            <a:ext cx="8569090" cy="584775"/>
          </a:xfrm>
          <a:prstGeom prst="rect">
            <a:avLst/>
          </a:prstGeom>
          <a:noFill/>
        </p:spPr>
        <p:txBody>
          <a:bodyPr wrap="square" rtlCol="0">
            <a:spAutoFit/>
          </a:bodyPr>
          <a:lstStyle/>
          <a:p>
            <a:r>
              <a:rPr lang="zh-CN" altLang="en-US" sz="3200" b="0" i="0" dirty="0">
                <a:solidFill>
                  <a:srgbClr val="121212"/>
                </a:solidFill>
                <a:effectLst/>
                <a:latin typeface="-apple-system"/>
              </a:rPr>
              <a:t>变分自编码机</a:t>
            </a:r>
            <a:r>
              <a:rPr lang="en-US" altLang="zh-CN" sz="3200" b="0" i="0" dirty="0">
                <a:solidFill>
                  <a:srgbClr val="121212"/>
                </a:solidFill>
                <a:effectLst/>
                <a:latin typeface="-apple-system"/>
              </a:rPr>
              <a:t>(Variational </a:t>
            </a:r>
            <a:r>
              <a:rPr lang="en-US" altLang="zh-CN" sz="3200" b="0" i="0" dirty="0" err="1">
                <a:solidFill>
                  <a:srgbClr val="121212"/>
                </a:solidFill>
                <a:effectLst/>
                <a:latin typeface="-apple-system"/>
              </a:rPr>
              <a:t>AutoEncoder</a:t>
            </a:r>
            <a:r>
              <a:rPr lang="en-US" altLang="zh-CN" sz="3200" b="0" i="0" dirty="0">
                <a:solidFill>
                  <a:srgbClr val="121212"/>
                </a:solidFill>
                <a:effectLst/>
                <a:latin typeface="-apple-system"/>
              </a:rPr>
              <a:t>, VAE)</a:t>
            </a:r>
            <a:endParaRPr lang="en-US" altLang="zh-CN" sz="3200" b="1" dirty="0"/>
          </a:p>
        </p:txBody>
      </p:sp>
      <p:sp>
        <p:nvSpPr>
          <p:cNvPr id="10" name="文本框 9">
            <a:extLst>
              <a:ext uri="{FF2B5EF4-FFF2-40B4-BE49-F238E27FC236}">
                <a16:creationId xmlns:a16="http://schemas.microsoft.com/office/drawing/2014/main" id="{7DD38B5C-34DB-4587-8B27-440C295EA68F}"/>
              </a:ext>
            </a:extLst>
          </p:cNvPr>
          <p:cNvSpPr txBox="1"/>
          <p:nvPr/>
        </p:nvSpPr>
        <p:spPr>
          <a:xfrm>
            <a:off x="831560" y="908815"/>
            <a:ext cx="1399990" cy="369332"/>
          </a:xfrm>
          <a:prstGeom prst="rect">
            <a:avLst/>
          </a:prstGeom>
          <a:noFill/>
        </p:spPr>
        <p:txBody>
          <a:bodyPr wrap="square">
            <a:spAutoFit/>
          </a:bodyPr>
          <a:lstStyle/>
          <a:p>
            <a:r>
              <a:rPr lang="zh-CN" altLang="en-US" b="1" i="0" dirty="0">
                <a:solidFill>
                  <a:srgbClr val="121212"/>
                </a:solidFill>
                <a:effectLst/>
                <a:latin typeface="-apple-system"/>
              </a:rPr>
              <a:t>重参数技巧</a:t>
            </a:r>
            <a:endParaRPr lang="zh-CN" altLang="en-US" dirty="0"/>
          </a:p>
        </p:txBody>
      </p:sp>
      <p:sp>
        <p:nvSpPr>
          <p:cNvPr id="11" name="文本框 10">
            <a:extLst>
              <a:ext uri="{FF2B5EF4-FFF2-40B4-BE49-F238E27FC236}">
                <a16:creationId xmlns:a16="http://schemas.microsoft.com/office/drawing/2014/main" id="{D4FF5E37-85E5-476F-ACD7-3DA55E74D1F3}"/>
              </a:ext>
            </a:extLst>
          </p:cNvPr>
          <p:cNvSpPr txBox="1"/>
          <p:nvPr/>
        </p:nvSpPr>
        <p:spPr>
          <a:xfrm>
            <a:off x="942926" y="1758333"/>
            <a:ext cx="6116320" cy="369332"/>
          </a:xfrm>
          <a:prstGeom prst="rect">
            <a:avLst/>
          </a:prstGeom>
          <a:noFill/>
        </p:spPr>
        <p:txBody>
          <a:bodyPr wrap="square">
            <a:spAutoFit/>
          </a:bodyPr>
          <a:lstStyle/>
          <a:p>
            <a:r>
              <a:rPr lang="zh-CN" altLang="en-US" b="1" i="0" dirty="0">
                <a:solidFill>
                  <a:srgbClr val="121212"/>
                </a:solidFill>
                <a:effectLst/>
                <a:latin typeface="-apple-system"/>
              </a:rPr>
              <a:t>“采样”这个操作是不可导的，而采样的结果是可导的，于是</a:t>
            </a:r>
            <a:endParaRPr lang="zh-CN" altLang="en-US" b="1" dirty="0"/>
          </a:p>
        </p:txBody>
      </p:sp>
      <p:sp>
        <p:nvSpPr>
          <p:cNvPr id="12" name="文本框 11">
            <a:extLst>
              <a:ext uri="{FF2B5EF4-FFF2-40B4-BE49-F238E27FC236}">
                <a16:creationId xmlns:a16="http://schemas.microsoft.com/office/drawing/2014/main" id="{2AE9350E-774C-443D-B471-DFE4E10FC2BE}"/>
              </a:ext>
            </a:extLst>
          </p:cNvPr>
          <p:cNvSpPr txBox="1"/>
          <p:nvPr/>
        </p:nvSpPr>
        <p:spPr>
          <a:xfrm>
            <a:off x="831560" y="3695966"/>
            <a:ext cx="8162306" cy="369332"/>
          </a:xfrm>
          <a:prstGeom prst="rect">
            <a:avLst/>
          </a:prstGeom>
          <a:noFill/>
        </p:spPr>
        <p:txBody>
          <a:bodyPr wrap="square">
            <a:spAutoFit/>
          </a:bodyPr>
          <a:lstStyle/>
          <a:p>
            <a:r>
              <a:rPr lang="zh-CN" altLang="en-US" b="1" dirty="0">
                <a:effectLst/>
              </a:rPr>
              <a:t>“采样”这个操作就不用参与梯度下降了，改为采样的结果参与</a:t>
            </a:r>
            <a:endParaRPr lang="zh-CN" altLang="en-US" b="1" dirty="0"/>
          </a:p>
        </p:txBody>
      </p:sp>
      <p:pic>
        <p:nvPicPr>
          <p:cNvPr id="5" name="图片 4">
            <a:extLst>
              <a:ext uri="{FF2B5EF4-FFF2-40B4-BE49-F238E27FC236}">
                <a16:creationId xmlns:a16="http://schemas.microsoft.com/office/drawing/2014/main" id="{F74D033D-285A-468A-A9C2-219010FE1EBF}"/>
              </a:ext>
            </a:extLst>
          </p:cNvPr>
          <p:cNvPicPr>
            <a:picLocks noChangeAspect="1"/>
          </p:cNvPicPr>
          <p:nvPr/>
        </p:nvPicPr>
        <p:blipFill>
          <a:blip r:embed="rId6"/>
          <a:stretch>
            <a:fillRect/>
          </a:stretch>
        </p:blipFill>
        <p:spPr>
          <a:xfrm>
            <a:off x="854192" y="2541297"/>
            <a:ext cx="7096125" cy="476250"/>
          </a:xfrm>
          <a:prstGeom prst="rect">
            <a:avLst/>
          </a:prstGeom>
        </p:spPr>
      </p:pic>
    </p:spTree>
    <p:extLst>
      <p:ext uri="{BB962C8B-B14F-4D97-AF65-F5344CB8AC3E}">
        <p14:creationId xmlns:p14="http://schemas.microsoft.com/office/powerpoint/2010/main" val="175111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4AB6D204-DC43-4B9F-9EFA-2A1F48147397}"/>
              </a:ext>
            </a:extLst>
          </p:cNvPr>
          <p:cNvSpPr txBox="1"/>
          <p:nvPr/>
        </p:nvSpPr>
        <p:spPr>
          <a:xfrm>
            <a:off x="470516" y="2272152"/>
            <a:ext cx="11721483" cy="830997"/>
          </a:xfrm>
          <a:prstGeom prst="rect">
            <a:avLst/>
          </a:prstGeom>
          <a:noFill/>
        </p:spPr>
        <p:txBody>
          <a:bodyPr wrap="square">
            <a:spAutoFit/>
          </a:bodyPr>
          <a:lstStyle/>
          <a:p>
            <a:pPr algn="ctr"/>
            <a:r>
              <a:rPr lang="en-US" altLang="zh-CN" sz="2400" b="1" dirty="0"/>
              <a:t>FULLY UNSUPERVISED DIVERSITY DENOISING WITH CONVOLUTIONAL VARIATIONAL AUTOENCODERS</a:t>
            </a:r>
            <a:endParaRPr lang="zh-CN" altLang="en-US" sz="2400" b="1" dirty="0"/>
          </a:p>
        </p:txBody>
      </p:sp>
      <p:sp>
        <p:nvSpPr>
          <p:cNvPr id="8" name="文本框 7">
            <a:extLst>
              <a:ext uri="{FF2B5EF4-FFF2-40B4-BE49-F238E27FC236}">
                <a16:creationId xmlns:a16="http://schemas.microsoft.com/office/drawing/2014/main" id="{CB501F65-4955-452E-A937-98921218B1EB}"/>
              </a:ext>
            </a:extLst>
          </p:cNvPr>
          <p:cNvSpPr txBox="1"/>
          <p:nvPr/>
        </p:nvSpPr>
        <p:spPr>
          <a:xfrm>
            <a:off x="2274901" y="3154843"/>
            <a:ext cx="8404935" cy="2308324"/>
          </a:xfrm>
          <a:prstGeom prst="rect">
            <a:avLst/>
          </a:prstGeom>
          <a:noFill/>
        </p:spPr>
        <p:txBody>
          <a:bodyPr wrap="square">
            <a:spAutoFit/>
          </a:bodyPr>
          <a:lstStyle/>
          <a:p>
            <a:pPr algn="ctr"/>
            <a:r>
              <a:rPr lang="en-US" altLang="zh-CN" b="1" dirty="0"/>
              <a:t>Mangal Prakash 1 , Alexander Krull 1 , Florian Jug  </a:t>
            </a:r>
          </a:p>
          <a:p>
            <a:pPr algn="ctr"/>
            <a:r>
              <a:rPr lang="en-US" altLang="zh-CN" b="1" dirty="0"/>
              <a:t>ICLR(2021)</a:t>
            </a:r>
          </a:p>
          <a:p>
            <a:pPr algn="ctr"/>
            <a:r>
              <a:rPr lang="en-US" altLang="zh-CN" b="1" dirty="0"/>
              <a:t>Center for Systems Biology Dresden Max-Planck Institute (CBG) Dresden, Germany </a:t>
            </a:r>
          </a:p>
          <a:p>
            <a:pPr algn="ctr"/>
            <a:r>
              <a:rPr lang="en-US" altLang="zh-CN" b="1" dirty="0"/>
              <a:t>School of Computer Science University of Birmingham </a:t>
            </a:r>
            <a:r>
              <a:rPr lang="en-US" altLang="zh-CN" b="1" dirty="0" err="1"/>
              <a:t>Birmingham</a:t>
            </a:r>
            <a:r>
              <a:rPr lang="en-US" altLang="zh-CN" b="1" dirty="0"/>
              <a:t>,</a:t>
            </a:r>
          </a:p>
          <a:p>
            <a:pPr algn="ctr"/>
            <a:r>
              <a:rPr lang="en-US" altLang="zh-CN" b="1" dirty="0"/>
              <a:t> UK</a:t>
            </a:r>
          </a:p>
          <a:p>
            <a:pPr algn="ctr"/>
            <a:r>
              <a:rPr lang="en-US" altLang="zh-CN" b="1" dirty="0"/>
              <a:t>Center for Systems Biology Dresden Max-Planck Institute (CBG) Dresden, Germany</a:t>
            </a:r>
          </a:p>
        </p:txBody>
      </p:sp>
    </p:spTree>
    <p:extLst>
      <p:ext uri="{BB962C8B-B14F-4D97-AF65-F5344CB8AC3E}">
        <p14:creationId xmlns:p14="http://schemas.microsoft.com/office/powerpoint/2010/main" val="172521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13" name="文本框 12">
            <a:extLst>
              <a:ext uri="{FF2B5EF4-FFF2-40B4-BE49-F238E27FC236}">
                <a16:creationId xmlns:a16="http://schemas.microsoft.com/office/drawing/2014/main" id="{CF3E7C23-4125-4C2F-8E2F-795DB9484443}"/>
              </a:ext>
            </a:extLst>
          </p:cNvPr>
          <p:cNvSpPr txBox="1"/>
          <p:nvPr/>
        </p:nvSpPr>
        <p:spPr>
          <a:xfrm>
            <a:off x="1160018" y="1287289"/>
            <a:ext cx="6096000" cy="1200329"/>
          </a:xfrm>
          <a:prstGeom prst="rect">
            <a:avLst/>
          </a:prstGeom>
          <a:noFill/>
        </p:spPr>
        <p:txBody>
          <a:bodyPr wrap="square">
            <a:spAutoFit/>
          </a:bodyPr>
          <a:lstStyle/>
          <a:p>
            <a:r>
              <a:rPr lang="en-US" altLang="zh-CN" b="1" dirty="0"/>
              <a:t>There are limitations to what can be restored in corrupted images, and like for all inverse problems, many potential solutions exist, and one of them must be chosen</a:t>
            </a:r>
            <a:endParaRPr lang="zh-CN" altLang="en-US" b="1" dirty="0"/>
          </a:p>
        </p:txBody>
      </p:sp>
      <p:sp>
        <p:nvSpPr>
          <p:cNvPr id="17" name="文本框 16">
            <a:extLst>
              <a:ext uri="{FF2B5EF4-FFF2-40B4-BE49-F238E27FC236}">
                <a16:creationId xmlns:a16="http://schemas.microsoft.com/office/drawing/2014/main" id="{5C82E396-6074-49B8-B626-DF3ED23745B3}"/>
              </a:ext>
            </a:extLst>
          </p:cNvPr>
          <p:cNvSpPr txBox="1"/>
          <p:nvPr/>
        </p:nvSpPr>
        <p:spPr>
          <a:xfrm>
            <a:off x="1097725" y="3031755"/>
            <a:ext cx="6137529" cy="1477328"/>
          </a:xfrm>
          <a:prstGeom prst="rect">
            <a:avLst/>
          </a:prstGeom>
          <a:noFill/>
        </p:spPr>
        <p:txBody>
          <a:bodyPr wrap="square">
            <a:spAutoFit/>
          </a:bodyPr>
          <a:lstStyle/>
          <a:p>
            <a:r>
              <a:rPr lang="en-US" altLang="zh-CN" b="1" dirty="0"/>
              <a:t>DIVNOISING, a denoising approach based on fully convolutional variational autoencoders (VAEs), overcoming the problem of having to choose a single solution by predicting a whole distribution of denoised images.</a:t>
            </a:r>
            <a:endParaRPr lang="zh-CN" altLang="en-US" b="1" dirty="0"/>
          </a:p>
        </p:txBody>
      </p:sp>
      <p:sp>
        <p:nvSpPr>
          <p:cNvPr id="18" name="文本框 17">
            <a:extLst>
              <a:ext uri="{FF2B5EF4-FFF2-40B4-BE49-F238E27FC236}">
                <a16:creationId xmlns:a16="http://schemas.microsoft.com/office/drawing/2014/main" id="{F1BBDE47-57F9-4AF3-95D9-47F77816D759}"/>
              </a:ext>
            </a:extLst>
          </p:cNvPr>
          <p:cNvSpPr txBox="1"/>
          <p:nvPr/>
        </p:nvSpPr>
        <p:spPr>
          <a:xfrm>
            <a:off x="7063290" y="1287289"/>
            <a:ext cx="4663440" cy="3693319"/>
          </a:xfrm>
          <a:prstGeom prst="rect">
            <a:avLst/>
          </a:prstGeom>
          <a:noFill/>
        </p:spPr>
        <p:txBody>
          <a:bodyPr wrap="square">
            <a:spAutoFit/>
          </a:bodyPr>
          <a:lstStyle/>
          <a:p>
            <a:pPr marL="342900" indent="-342900">
              <a:buAutoNum type="arabicPeriod"/>
            </a:pPr>
            <a:r>
              <a:rPr lang="en-US" altLang="zh-CN" b="1" dirty="0"/>
              <a:t>Explicitly incorporating imaging noise models into the decoder. </a:t>
            </a:r>
          </a:p>
          <a:p>
            <a:endParaRPr lang="en-US" altLang="zh-CN" b="1" dirty="0"/>
          </a:p>
          <a:p>
            <a:r>
              <a:rPr lang="en-US" altLang="zh-CN" b="1" dirty="0"/>
              <a:t>2. Fully unsupervised, only requiring noisy images and a suitable description of the imaging noise distribution. </a:t>
            </a:r>
          </a:p>
          <a:p>
            <a:endParaRPr lang="en-US" altLang="zh-CN" b="1" dirty="0"/>
          </a:p>
          <a:p>
            <a:r>
              <a:rPr lang="en-US" altLang="zh-CN" b="1" dirty="0"/>
              <a:t>3. We show that such a noise model can either be measured, bootstrapped from noisy data, or co-learned during training.</a:t>
            </a:r>
          </a:p>
          <a:p>
            <a:endParaRPr lang="en-US" altLang="zh-CN" b="1" dirty="0"/>
          </a:p>
          <a:p>
            <a:r>
              <a:rPr lang="en-US" altLang="zh-CN" b="1" dirty="0"/>
              <a:t>4. consensus predictions can be inferred from a set of DIVNOISING predictions.</a:t>
            </a:r>
            <a:endParaRPr lang="zh-CN" altLang="en-US" b="1" dirty="0"/>
          </a:p>
        </p:txBody>
      </p:sp>
    </p:spTree>
    <p:extLst>
      <p:ext uri="{BB962C8B-B14F-4D97-AF65-F5344CB8AC3E}">
        <p14:creationId xmlns:p14="http://schemas.microsoft.com/office/powerpoint/2010/main" val="32433357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18590</TotalTime>
  <Words>2718</Words>
  <Application>Microsoft Office PowerPoint</Application>
  <PresentationFormat>宽屏</PresentationFormat>
  <Paragraphs>247</Paragraphs>
  <Slides>68</Slides>
  <Notes>37</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-apple-system</vt:lpstr>
      <vt:lpstr>NimbusRomNo9L-Medi</vt:lpstr>
      <vt:lpstr>等线</vt:lpstr>
      <vt:lpstr>等线 Light</vt:lpstr>
      <vt:lpstr>华文楷体</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一凡</dc:creator>
  <cp:lastModifiedBy>樱 之恋</cp:lastModifiedBy>
  <cp:revision>1099</cp:revision>
  <dcterms:created xsi:type="dcterms:W3CDTF">2019-11-11T13:12:39Z</dcterms:created>
  <dcterms:modified xsi:type="dcterms:W3CDTF">2021-10-19T14:29:32Z</dcterms:modified>
</cp:coreProperties>
</file>